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3" r:id="rId3"/>
    <p:sldId id="257" r:id="rId4"/>
    <p:sldId id="282" r:id="rId5"/>
    <p:sldId id="269" r:id="rId6"/>
    <p:sldId id="270" r:id="rId7"/>
    <p:sldId id="266" r:id="rId8"/>
    <p:sldId id="271" r:id="rId9"/>
    <p:sldId id="272" r:id="rId10"/>
    <p:sldId id="280" r:id="rId11"/>
    <p:sldId id="273" r:id="rId12"/>
    <p:sldId id="268" r:id="rId13"/>
    <p:sldId id="276" r:id="rId14"/>
    <p:sldId id="262" r:id="rId15"/>
    <p:sldId id="265" r:id="rId16"/>
    <p:sldId id="275" r:id="rId17"/>
    <p:sldId id="277" r:id="rId18"/>
    <p:sldId id="278" r:id="rId19"/>
    <p:sldId id="279" r:id="rId20"/>
    <p:sldId id="261" r:id="rId21"/>
    <p:sldId id="263" r:id="rId22"/>
    <p:sldId id="281" r:id="rId23"/>
    <p:sldId id="260" r:id="rId2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003399"/>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6803C9-54F0-4B43-9967-20F7DECE3A73}" v="2591" dt="2019-06-27T09:50:19.677"/>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917" autoAdjust="0"/>
  </p:normalViewPr>
  <p:slideViewPr>
    <p:cSldViewPr snapToGrid="0">
      <p:cViewPr varScale="1">
        <p:scale>
          <a:sx n="100" d="100"/>
          <a:sy n="100" d="100"/>
        </p:scale>
        <p:origin x="9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mar da Costa Martins Junior" userId="b0cf6b19-3c84-466a-a955-890170fb8194" providerId="ADAL" clId="{DD6803C9-54F0-4B43-9967-20F7DECE3A73}"/>
    <pc:docChg chg="undo custSel addSld delSld modSld">
      <pc:chgData name="Wilmar da Costa Martins Junior" userId="b0cf6b19-3c84-466a-a955-890170fb8194" providerId="ADAL" clId="{DD6803C9-54F0-4B43-9967-20F7DECE3A73}" dt="2019-06-27T09:50:19.677" v="2581" actId="20577"/>
      <pc:docMkLst>
        <pc:docMk/>
      </pc:docMkLst>
      <pc:sldChg chg="modSp">
        <pc:chgData name="Wilmar da Costa Martins Junior" userId="b0cf6b19-3c84-466a-a955-890170fb8194" providerId="ADAL" clId="{DD6803C9-54F0-4B43-9967-20F7DECE3A73}" dt="2019-06-27T03:18:33.699" v="1858" actId="20577"/>
        <pc:sldMkLst>
          <pc:docMk/>
          <pc:sldMk cId="3656631692" sldId="257"/>
        </pc:sldMkLst>
        <pc:spChg chg="mod">
          <ac:chgData name="Wilmar da Costa Martins Junior" userId="b0cf6b19-3c84-466a-a955-890170fb8194" providerId="ADAL" clId="{DD6803C9-54F0-4B43-9967-20F7DECE3A73}" dt="2019-06-27T03:18:05.775" v="1843" actId="20577"/>
          <ac:spMkLst>
            <pc:docMk/>
            <pc:sldMk cId="3656631692" sldId="257"/>
            <ac:spMk id="5" creationId="{00000000-0000-0000-0000-000000000000}"/>
          </ac:spMkLst>
        </pc:spChg>
        <pc:spChg chg="mod">
          <ac:chgData name="Wilmar da Costa Martins Junior" userId="b0cf6b19-3c84-466a-a955-890170fb8194" providerId="ADAL" clId="{DD6803C9-54F0-4B43-9967-20F7DECE3A73}" dt="2019-06-27T03:18:33.699" v="1858" actId="20577"/>
          <ac:spMkLst>
            <pc:docMk/>
            <pc:sldMk cId="3656631692" sldId="257"/>
            <ac:spMk id="6" creationId="{00000000-0000-0000-0000-000000000000}"/>
          </ac:spMkLst>
        </pc:spChg>
      </pc:sldChg>
      <pc:sldChg chg="del">
        <pc:chgData name="Wilmar da Costa Martins Junior" userId="b0cf6b19-3c84-466a-a955-890170fb8194" providerId="ADAL" clId="{DD6803C9-54F0-4B43-9967-20F7DECE3A73}" dt="2019-06-27T03:52:23.039" v="2339" actId="2696"/>
        <pc:sldMkLst>
          <pc:docMk/>
          <pc:sldMk cId="2202764561" sldId="259"/>
        </pc:sldMkLst>
      </pc:sldChg>
      <pc:sldChg chg="modSp">
        <pc:chgData name="Wilmar da Costa Martins Junior" userId="b0cf6b19-3c84-466a-a955-890170fb8194" providerId="ADAL" clId="{DD6803C9-54F0-4B43-9967-20F7DECE3A73}" dt="2019-06-26T20:31:35.293" v="695"/>
        <pc:sldMkLst>
          <pc:docMk/>
          <pc:sldMk cId="3888487191" sldId="262"/>
        </pc:sldMkLst>
        <pc:spChg chg="mod">
          <ac:chgData name="Wilmar da Costa Martins Junior" userId="b0cf6b19-3c84-466a-a955-890170fb8194" providerId="ADAL" clId="{DD6803C9-54F0-4B43-9967-20F7DECE3A73}" dt="2019-06-26T20:31:35.293" v="695"/>
          <ac:spMkLst>
            <pc:docMk/>
            <pc:sldMk cId="3888487191" sldId="262"/>
            <ac:spMk id="5" creationId="{00000000-0000-0000-0000-000000000000}"/>
          </ac:spMkLst>
        </pc:spChg>
      </pc:sldChg>
      <pc:sldChg chg="del">
        <pc:chgData name="Wilmar da Costa Martins Junior" userId="b0cf6b19-3c84-466a-a955-890170fb8194" providerId="ADAL" clId="{DD6803C9-54F0-4B43-9967-20F7DECE3A73}" dt="2019-06-26T02:04:40.568" v="6" actId="2696"/>
        <pc:sldMkLst>
          <pc:docMk/>
          <pc:sldMk cId="27949461" sldId="264"/>
        </pc:sldMkLst>
      </pc:sldChg>
      <pc:sldChg chg="modSp modAnim modNotesTx">
        <pc:chgData name="Wilmar da Costa Martins Junior" userId="b0cf6b19-3c84-466a-a955-890170fb8194" providerId="ADAL" clId="{DD6803C9-54F0-4B43-9967-20F7DECE3A73}" dt="2019-06-27T02:27:14.739" v="1437" actId="113"/>
        <pc:sldMkLst>
          <pc:docMk/>
          <pc:sldMk cId="1684114933" sldId="265"/>
        </pc:sldMkLst>
        <pc:spChg chg="mod">
          <ac:chgData name="Wilmar da Costa Martins Junior" userId="b0cf6b19-3c84-466a-a955-890170fb8194" providerId="ADAL" clId="{DD6803C9-54F0-4B43-9967-20F7DECE3A73}" dt="2019-06-26T20:31:40.435" v="696"/>
          <ac:spMkLst>
            <pc:docMk/>
            <pc:sldMk cId="1684114933" sldId="265"/>
            <ac:spMk id="5" creationId="{00000000-0000-0000-0000-000000000000}"/>
          </ac:spMkLst>
        </pc:spChg>
        <pc:spChg chg="mod">
          <ac:chgData name="Wilmar da Costa Martins Junior" userId="b0cf6b19-3c84-466a-a955-890170fb8194" providerId="ADAL" clId="{DD6803C9-54F0-4B43-9967-20F7DECE3A73}" dt="2019-06-27T02:27:14.739" v="1437" actId="113"/>
          <ac:spMkLst>
            <pc:docMk/>
            <pc:sldMk cId="1684114933" sldId="265"/>
            <ac:spMk id="6" creationId="{00000000-0000-0000-0000-000000000000}"/>
          </ac:spMkLst>
        </pc:spChg>
      </pc:sldChg>
      <pc:sldChg chg="modSp modAnim">
        <pc:chgData name="Wilmar da Costa Martins Junior" userId="b0cf6b19-3c84-466a-a955-890170fb8194" providerId="ADAL" clId="{DD6803C9-54F0-4B43-9967-20F7DECE3A73}" dt="2019-06-27T03:21:34.062" v="1863"/>
        <pc:sldMkLst>
          <pc:docMk/>
          <pc:sldMk cId="1540582183" sldId="266"/>
        </pc:sldMkLst>
        <pc:spChg chg="mod">
          <ac:chgData name="Wilmar da Costa Martins Junior" userId="b0cf6b19-3c84-466a-a955-890170fb8194" providerId="ADAL" clId="{DD6803C9-54F0-4B43-9967-20F7DECE3A73}" dt="2019-06-26T19:22:07.548" v="10" actId="207"/>
          <ac:spMkLst>
            <pc:docMk/>
            <pc:sldMk cId="1540582183" sldId="266"/>
            <ac:spMk id="6" creationId="{00000000-0000-0000-0000-000000000000}"/>
          </ac:spMkLst>
        </pc:spChg>
      </pc:sldChg>
      <pc:sldChg chg="del">
        <pc:chgData name="Wilmar da Costa Martins Junior" userId="b0cf6b19-3c84-466a-a955-890170fb8194" providerId="ADAL" clId="{DD6803C9-54F0-4B43-9967-20F7DECE3A73}" dt="2019-06-26T02:03:45.492" v="0" actId="2696"/>
        <pc:sldMkLst>
          <pc:docMk/>
          <pc:sldMk cId="834447643" sldId="267"/>
        </pc:sldMkLst>
      </pc:sldChg>
      <pc:sldChg chg="modSp">
        <pc:chgData name="Wilmar da Costa Martins Junior" userId="b0cf6b19-3c84-466a-a955-890170fb8194" providerId="ADAL" clId="{DD6803C9-54F0-4B43-9967-20F7DECE3A73}" dt="2019-06-27T02:06:05.089" v="1369" actId="255"/>
        <pc:sldMkLst>
          <pc:docMk/>
          <pc:sldMk cId="4087747414" sldId="268"/>
        </pc:sldMkLst>
        <pc:spChg chg="mod">
          <ac:chgData name="Wilmar da Costa Martins Junior" userId="b0cf6b19-3c84-466a-a955-890170fb8194" providerId="ADAL" clId="{DD6803C9-54F0-4B43-9967-20F7DECE3A73}" dt="2019-06-26T20:29:05.988" v="670" actId="20577"/>
          <ac:spMkLst>
            <pc:docMk/>
            <pc:sldMk cId="4087747414" sldId="268"/>
            <ac:spMk id="5" creationId="{00000000-0000-0000-0000-000000000000}"/>
          </ac:spMkLst>
        </pc:spChg>
        <pc:spChg chg="mod">
          <ac:chgData name="Wilmar da Costa Martins Junior" userId="b0cf6b19-3c84-466a-a955-890170fb8194" providerId="ADAL" clId="{DD6803C9-54F0-4B43-9967-20F7DECE3A73}" dt="2019-06-27T02:06:05.089" v="1369" actId="255"/>
          <ac:spMkLst>
            <pc:docMk/>
            <pc:sldMk cId="4087747414" sldId="268"/>
            <ac:spMk id="6" creationId="{00000000-0000-0000-0000-000000000000}"/>
          </ac:spMkLst>
        </pc:spChg>
      </pc:sldChg>
      <pc:sldChg chg="modSp">
        <pc:chgData name="Wilmar da Costa Martins Junior" userId="b0cf6b19-3c84-466a-a955-890170fb8194" providerId="ADAL" clId="{DD6803C9-54F0-4B43-9967-20F7DECE3A73}" dt="2019-06-26T19:08:18.902" v="7" actId="15"/>
        <pc:sldMkLst>
          <pc:docMk/>
          <pc:sldMk cId="1770831452" sldId="269"/>
        </pc:sldMkLst>
        <pc:spChg chg="mod">
          <ac:chgData name="Wilmar da Costa Martins Junior" userId="b0cf6b19-3c84-466a-a955-890170fb8194" providerId="ADAL" clId="{DD6803C9-54F0-4B43-9967-20F7DECE3A73}" dt="2019-06-26T19:08:18.902" v="7" actId="15"/>
          <ac:spMkLst>
            <pc:docMk/>
            <pc:sldMk cId="1770831452" sldId="269"/>
            <ac:spMk id="7" creationId="{31F426E3-6A12-4BD4-A940-1A414F4E658B}"/>
          </ac:spMkLst>
        </pc:spChg>
      </pc:sldChg>
      <pc:sldChg chg="modSp modAnim">
        <pc:chgData name="Wilmar da Costa Martins Junior" userId="b0cf6b19-3c84-466a-a955-890170fb8194" providerId="ADAL" clId="{DD6803C9-54F0-4B43-9967-20F7DECE3A73}" dt="2019-06-27T03:25:23.485" v="1873" actId="20577"/>
        <pc:sldMkLst>
          <pc:docMk/>
          <pc:sldMk cId="2299347767" sldId="271"/>
        </pc:sldMkLst>
        <pc:spChg chg="mod">
          <ac:chgData name="Wilmar da Costa Martins Junior" userId="b0cf6b19-3c84-466a-a955-890170fb8194" providerId="ADAL" clId="{DD6803C9-54F0-4B43-9967-20F7DECE3A73}" dt="2019-06-27T03:25:23.485" v="1873" actId="20577"/>
          <ac:spMkLst>
            <pc:docMk/>
            <pc:sldMk cId="2299347767" sldId="271"/>
            <ac:spMk id="6" creationId="{00000000-0000-0000-0000-000000000000}"/>
          </ac:spMkLst>
        </pc:spChg>
      </pc:sldChg>
      <pc:sldChg chg="modSp modNotesTx">
        <pc:chgData name="Wilmar da Costa Martins Junior" userId="b0cf6b19-3c84-466a-a955-890170fb8194" providerId="ADAL" clId="{DD6803C9-54F0-4B43-9967-20F7DECE3A73}" dt="2019-06-27T03:32:01.869" v="1906" actId="20577"/>
        <pc:sldMkLst>
          <pc:docMk/>
          <pc:sldMk cId="3121131850" sldId="272"/>
        </pc:sldMkLst>
        <pc:spChg chg="mod">
          <ac:chgData name="Wilmar da Costa Martins Junior" userId="b0cf6b19-3c84-466a-a955-890170fb8194" providerId="ADAL" clId="{DD6803C9-54F0-4B43-9967-20F7DECE3A73}" dt="2019-06-27T03:32:01.869" v="1906" actId="20577"/>
          <ac:spMkLst>
            <pc:docMk/>
            <pc:sldMk cId="3121131850" sldId="272"/>
            <ac:spMk id="6" creationId="{00000000-0000-0000-0000-000000000000}"/>
          </ac:spMkLst>
        </pc:spChg>
      </pc:sldChg>
      <pc:sldChg chg="modNotesTx">
        <pc:chgData name="Wilmar da Costa Martins Junior" userId="b0cf6b19-3c84-466a-a955-890170fb8194" providerId="ADAL" clId="{DD6803C9-54F0-4B43-9967-20F7DECE3A73}" dt="2019-06-26T19:56:43.414" v="225" actId="20577"/>
        <pc:sldMkLst>
          <pc:docMk/>
          <pc:sldMk cId="335232897" sldId="273"/>
        </pc:sldMkLst>
      </pc:sldChg>
      <pc:sldChg chg="del">
        <pc:chgData name="Wilmar da Costa Martins Junior" userId="b0cf6b19-3c84-466a-a955-890170fb8194" providerId="ADAL" clId="{DD6803C9-54F0-4B43-9967-20F7DECE3A73}" dt="2019-06-26T20:09:03.152" v="370" actId="2696"/>
        <pc:sldMkLst>
          <pc:docMk/>
          <pc:sldMk cId="3374677912" sldId="274"/>
        </pc:sldMkLst>
      </pc:sldChg>
      <pc:sldChg chg="modSp modAnim modNotesTx">
        <pc:chgData name="Wilmar da Costa Martins Junior" userId="b0cf6b19-3c84-466a-a955-890170fb8194" providerId="ADAL" clId="{DD6803C9-54F0-4B43-9967-20F7DECE3A73}" dt="2019-06-27T02:52:11.271" v="1593" actId="13926"/>
        <pc:sldMkLst>
          <pc:docMk/>
          <pc:sldMk cId="32288964" sldId="275"/>
        </pc:sldMkLst>
        <pc:spChg chg="mod">
          <ac:chgData name="Wilmar da Costa Martins Junior" userId="b0cf6b19-3c84-466a-a955-890170fb8194" providerId="ADAL" clId="{DD6803C9-54F0-4B43-9967-20F7DECE3A73}" dt="2019-06-27T02:52:11.271" v="1593" actId="13926"/>
          <ac:spMkLst>
            <pc:docMk/>
            <pc:sldMk cId="32288964" sldId="275"/>
            <ac:spMk id="6" creationId="{00000000-0000-0000-0000-000000000000}"/>
          </ac:spMkLst>
        </pc:spChg>
      </pc:sldChg>
      <pc:sldChg chg="modSp add">
        <pc:chgData name="Wilmar da Costa Martins Junior" userId="b0cf6b19-3c84-466a-a955-890170fb8194" providerId="ADAL" clId="{DD6803C9-54F0-4B43-9967-20F7DECE3A73}" dt="2019-06-27T02:06:19.268" v="1371" actId="20577"/>
        <pc:sldMkLst>
          <pc:docMk/>
          <pc:sldMk cId="2400987453" sldId="276"/>
        </pc:sldMkLst>
        <pc:spChg chg="mod">
          <ac:chgData name="Wilmar da Costa Martins Junior" userId="b0cf6b19-3c84-466a-a955-890170fb8194" providerId="ADAL" clId="{DD6803C9-54F0-4B43-9967-20F7DECE3A73}" dt="2019-06-26T20:31:29.191" v="694"/>
          <ac:spMkLst>
            <pc:docMk/>
            <pc:sldMk cId="2400987453" sldId="276"/>
            <ac:spMk id="5" creationId="{00000000-0000-0000-0000-000000000000}"/>
          </ac:spMkLst>
        </pc:spChg>
        <pc:spChg chg="mod">
          <ac:chgData name="Wilmar da Costa Martins Junior" userId="b0cf6b19-3c84-466a-a955-890170fb8194" providerId="ADAL" clId="{DD6803C9-54F0-4B43-9967-20F7DECE3A73}" dt="2019-06-27T02:06:19.268" v="1371" actId="20577"/>
          <ac:spMkLst>
            <pc:docMk/>
            <pc:sldMk cId="2400987453" sldId="276"/>
            <ac:spMk id="6" creationId="{00000000-0000-0000-0000-000000000000}"/>
          </ac:spMkLst>
        </pc:spChg>
      </pc:sldChg>
      <pc:sldChg chg="add del">
        <pc:chgData name="Wilmar da Costa Martins Junior" userId="b0cf6b19-3c84-466a-a955-890170fb8194" providerId="ADAL" clId="{DD6803C9-54F0-4B43-9967-20F7DECE3A73}" dt="2019-06-26T20:17:58.164" v="397"/>
        <pc:sldMkLst>
          <pc:docMk/>
          <pc:sldMk cId="3985033415" sldId="276"/>
        </pc:sldMkLst>
      </pc:sldChg>
      <pc:sldChg chg="modSp add">
        <pc:chgData name="Wilmar da Costa Martins Junior" userId="b0cf6b19-3c84-466a-a955-890170fb8194" providerId="ADAL" clId="{DD6803C9-54F0-4B43-9967-20F7DECE3A73}" dt="2019-06-26T20:49:39.831" v="1198" actId="113"/>
        <pc:sldMkLst>
          <pc:docMk/>
          <pc:sldMk cId="2147822626" sldId="277"/>
        </pc:sldMkLst>
        <pc:spChg chg="mod">
          <ac:chgData name="Wilmar da Costa Martins Junior" userId="b0cf6b19-3c84-466a-a955-890170fb8194" providerId="ADAL" clId="{DD6803C9-54F0-4B43-9967-20F7DECE3A73}" dt="2019-06-26T20:49:39.831" v="1198" actId="113"/>
          <ac:spMkLst>
            <pc:docMk/>
            <pc:sldMk cId="2147822626" sldId="277"/>
            <ac:spMk id="6" creationId="{00000000-0000-0000-0000-000000000000}"/>
          </ac:spMkLst>
        </pc:spChg>
      </pc:sldChg>
      <pc:sldChg chg="modSp add del">
        <pc:chgData name="Wilmar da Costa Martins Junior" userId="b0cf6b19-3c84-466a-a955-890170fb8194" providerId="ADAL" clId="{DD6803C9-54F0-4B43-9967-20F7DECE3A73}" dt="2019-06-27T02:38:51.272" v="1535" actId="2696"/>
        <pc:sldMkLst>
          <pc:docMk/>
          <pc:sldMk cId="2446571691" sldId="278"/>
        </pc:sldMkLst>
        <pc:spChg chg="mod">
          <ac:chgData name="Wilmar da Costa Martins Junior" userId="b0cf6b19-3c84-466a-a955-890170fb8194" providerId="ADAL" clId="{DD6803C9-54F0-4B43-9967-20F7DECE3A73}" dt="2019-06-27T02:36:15.281" v="1498"/>
          <ac:spMkLst>
            <pc:docMk/>
            <pc:sldMk cId="2446571691" sldId="278"/>
            <ac:spMk id="6" creationId="{00000000-0000-0000-0000-000000000000}"/>
          </ac:spMkLst>
        </pc:spChg>
      </pc:sldChg>
      <pc:sldChg chg="addSp delSp modSp add modAnim">
        <pc:chgData name="Wilmar da Costa Martins Junior" userId="b0cf6b19-3c84-466a-a955-890170fb8194" providerId="ADAL" clId="{DD6803C9-54F0-4B43-9967-20F7DECE3A73}" dt="2019-06-27T03:10:41.373" v="1743"/>
        <pc:sldMkLst>
          <pc:docMk/>
          <pc:sldMk cId="2704485427" sldId="278"/>
        </pc:sldMkLst>
        <pc:spChg chg="add del mod">
          <ac:chgData name="Wilmar da Costa Martins Junior" userId="b0cf6b19-3c84-466a-a955-890170fb8194" providerId="ADAL" clId="{DD6803C9-54F0-4B43-9967-20F7DECE3A73}" dt="2019-06-27T03:04:49.238" v="1703" actId="478"/>
          <ac:spMkLst>
            <pc:docMk/>
            <pc:sldMk cId="2704485427" sldId="278"/>
            <ac:spMk id="2" creationId="{4318A06D-AB26-41C5-A3AF-14234AB63A4B}"/>
          </ac:spMkLst>
        </pc:spChg>
        <pc:spChg chg="add del">
          <ac:chgData name="Wilmar da Costa Martins Junior" userId="b0cf6b19-3c84-466a-a955-890170fb8194" providerId="ADAL" clId="{DD6803C9-54F0-4B43-9967-20F7DECE3A73}" dt="2019-06-27T03:06:41.618" v="1717"/>
          <ac:spMkLst>
            <pc:docMk/>
            <pc:sldMk cId="2704485427" sldId="278"/>
            <ac:spMk id="7" creationId="{34C88A99-221F-4151-B908-A61DDF8682D5}"/>
          </ac:spMkLst>
        </pc:spChg>
        <pc:spChg chg="add mod">
          <ac:chgData name="Wilmar da Costa Martins Junior" userId="b0cf6b19-3c84-466a-a955-890170fb8194" providerId="ADAL" clId="{DD6803C9-54F0-4B43-9967-20F7DECE3A73}" dt="2019-06-27T03:09:24.606" v="1736" actId="20577"/>
          <ac:spMkLst>
            <pc:docMk/>
            <pc:sldMk cId="2704485427" sldId="278"/>
            <ac:spMk id="8" creationId="{820EA4A1-9300-4F56-96B3-71E6D2E24E24}"/>
          </ac:spMkLst>
        </pc:spChg>
        <pc:spChg chg="add mod">
          <ac:chgData name="Wilmar da Costa Martins Junior" userId="b0cf6b19-3c84-466a-a955-890170fb8194" providerId="ADAL" clId="{DD6803C9-54F0-4B43-9967-20F7DECE3A73}" dt="2019-06-27T03:09:56.866" v="1742" actId="122"/>
          <ac:spMkLst>
            <pc:docMk/>
            <pc:sldMk cId="2704485427" sldId="278"/>
            <ac:spMk id="9" creationId="{BBA5D140-CEE0-4A60-80DF-E3BDEC14C02B}"/>
          </ac:spMkLst>
        </pc:spChg>
      </pc:sldChg>
      <pc:sldChg chg="addSp delSp modSp add del">
        <pc:chgData name="Wilmar da Costa Martins Junior" userId="b0cf6b19-3c84-466a-a955-890170fb8194" providerId="ADAL" clId="{DD6803C9-54F0-4B43-9967-20F7DECE3A73}" dt="2019-06-27T03:03:34.635" v="1700" actId="2696"/>
        <pc:sldMkLst>
          <pc:docMk/>
          <pc:sldMk cId="3796814778" sldId="278"/>
        </pc:sldMkLst>
        <pc:graphicFrameChg chg="add del mod modGraphic">
          <ac:chgData name="Wilmar da Costa Martins Junior" userId="b0cf6b19-3c84-466a-a955-890170fb8194" providerId="ADAL" clId="{DD6803C9-54F0-4B43-9967-20F7DECE3A73}" dt="2019-06-27T03:01:27.877" v="1699" actId="478"/>
          <ac:graphicFrameMkLst>
            <pc:docMk/>
            <pc:sldMk cId="3796814778" sldId="278"/>
            <ac:graphicFrameMk id="2" creationId="{6ABB1312-FC43-44C5-9DD2-41718475A503}"/>
          </ac:graphicFrameMkLst>
        </pc:graphicFrameChg>
      </pc:sldChg>
      <pc:sldChg chg="addSp delSp modSp add modAnim">
        <pc:chgData name="Wilmar da Costa Martins Junior" userId="b0cf6b19-3c84-466a-a955-890170fb8194" providerId="ADAL" clId="{DD6803C9-54F0-4B43-9967-20F7DECE3A73}" dt="2019-06-27T03:12:38.321" v="1752"/>
        <pc:sldMkLst>
          <pc:docMk/>
          <pc:sldMk cId="2754719134" sldId="279"/>
        </pc:sldMkLst>
        <pc:spChg chg="add mod">
          <ac:chgData name="Wilmar da Costa Martins Junior" userId="b0cf6b19-3c84-466a-a955-890170fb8194" providerId="ADAL" clId="{DD6803C9-54F0-4B43-9967-20F7DECE3A73}" dt="2019-06-27T03:11:51.268" v="1746" actId="207"/>
          <ac:spMkLst>
            <pc:docMk/>
            <pc:sldMk cId="2754719134" sldId="279"/>
            <ac:spMk id="7" creationId="{04ED3B21-6FF0-4B07-845E-54CF8AED94AA}"/>
          </ac:spMkLst>
        </pc:spChg>
        <pc:spChg chg="add del">
          <ac:chgData name="Wilmar da Costa Martins Junior" userId="b0cf6b19-3c84-466a-a955-890170fb8194" providerId="ADAL" clId="{DD6803C9-54F0-4B43-9967-20F7DECE3A73}" dt="2019-06-27T03:12:06.493" v="1748"/>
          <ac:spMkLst>
            <pc:docMk/>
            <pc:sldMk cId="2754719134" sldId="279"/>
            <ac:spMk id="8" creationId="{99F00F19-6E7C-4283-8BCA-7255CE76FA57}"/>
          </ac:spMkLst>
        </pc:spChg>
        <pc:spChg chg="add">
          <ac:chgData name="Wilmar da Costa Martins Junior" userId="b0cf6b19-3c84-466a-a955-890170fb8194" providerId="ADAL" clId="{DD6803C9-54F0-4B43-9967-20F7DECE3A73}" dt="2019-06-27T03:12:34.769" v="1751"/>
          <ac:spMkLst>
            <pc:docMk/>
            <pc:sldMk cId="2754719134" sldId="279"/>
            <ac:spMk id="9" creationId="{28C21CFF-5561-487B-B656-7ED702365F1F}"/>
          </ac:spMkLst>
        </pc:spChg>
      </pc:sldChg>
      <pc:sldChg chg="modSp add del">
        <pc:chgData name="Wilmar da Costa Martins Junior" userId="b0cf6b19-3c84-466a-a955-890170fb8194" providerId="ADAL" clId="{DD6803C9-54F0-4B43-9967-20F7DECE3A73}" dt="2019-06-27T02:34:13.526" v="1495" actId="2696"/>
        <pc:sldMkLst>
          <pc:docMk/>
          <pc:sldMk cId="4015635705" sldId="279"/>
        </pc:sldMkLst>
        <pc:spChg chg="mod">
          <ac:chgData name="Wilmar da Costa Martins Junior" userId="b0cf6b19-3c84-466a-a955-890170fb8194" providerId="ADAL" clId="{DD6803C9-54F0-4B43-9967-20F7DECE3A73}" dt="2019-06-27T02:29:51.376" v="1487"/>
          <ac:spMkLst>
            <pc:docMk/>
            <pc:sldMk cId="4015635705" sldId="279"/>
            <ac:spMk id="6" creationId="{00000000-0000-0000-0000-000000000000}"/>
          </ac:spMkLst>
        </pc:spChg>
      </pc:sldChg>
      <pc:sldChg chg="modSp add">
        <pc:chgData name="Wilmar da Costa Martins Junior" userId="b0cf6b19-3c84-466a-a955-890170fb8194" providerId="ADAL" clId="{DD6803C9-54F0-4B43-9967-20F7DECE3A73}" dt="2019-06-27T03:35:17.668" v="1937" actId="115"/>
        <pc:sldMkLst>
          <pc:docMk/>
          <pc:sldMk cId="2350951810" sldId="280"/>
        </pc:sldMkLst>
        <pc:spChg chg="mod">
          <ac:chgData name="Wilmar da Costa Martins Junior" userId="b0cf6b19-3c84-466a-a955-890170fb8194" providerId="ADAL" clId="{DD6803C9-54F0-4B43-9967-20F7DECE3A73}" dt="2019-06-27T03:35:17.668" v="1937" actId="115"/>
          <ac:spMkLst>
            <pc:docMk/>
            <pc:sldMk cId="2350951810" sldId="280"/>
            <ac:spMk id="6" creationId="{00000000-0000-0000-0000-000000000000}"/>
          </ac:spMkLst>
        </pc:spChg>
      </pc:sldChg>
      <pc:sldChg chg="add del">
        <pc:chgData name="Wilmar da Costa Martins Junior" userId="b0cf6b19-3c84-466a-a955-890170fb8194" providerId="ADAL" clId="{DD6803C9-54F0-4B43-9967-20F7DECE3A73}" dt="2019-06-27T03:36:07.097" v="1939"/>
        <pc:sldMkLst>
          <pc:docMk/>
          <pc:sldMk cId="2976136674" sldId="281"/>
        </pc:sldMkLst>
      </pc:sldChg>
      <pc:sldChg chg="modSp add">
        <pc:chgData name="Wilmar da Costa Martins Junior" userId="b0cf6b19-3c84-466a-a955-890170fb8194" providerId="ADAL" clId="{DD6803C9-54F0-4B43-9967-20F7DECE3A73}" dt="2019-06-27T03:45:23.275" v="2338" actId="20577"/>
        <pc:sldMkLst>
          <pc:docMk/>
          <pc:sldMk cId="3421513040" sldId="281"/>
        </pc:sldMkLst>
        <pc:spChg chg="mod">
          <ac:chgData name="Wilmar da Costa Martins Junior" userId="b0cf6b19-3c84-466a-a955-890170fb8194" providerId="ADAL" clId="{DD6803C9-54F0-4B43-9967-20F7DECE3A73}" dt="2019-06-27T03:36:28.306" v="1957" actId="20577"/>
          <ac:spMkLst>
            <pc:docMk/>
            <pc:sldMk cId="3421513040" sldId="281"/>
            <ac:spMk id="5" creationId="{00000000-0000-0000-0000-000000000000}"/>
          </ac:spMkLst>
        </pc:spChg>
        <pc:spChg chg="mod">
          <ac:chgData name="Wilmar da Costa Martins Junior" userId="b0cf6b19-3c84-466a-a955-890170fb8194" providerId="ADAL" clId="{DD6803C9-54F0-4B43-9967-20F7DECE3A73}" dt="2019-06-27T03:45:23.275" v="2338" actId="20577"/>
          <ac:spMkLst>
            <pc:docMk/>
            <pc:sldMk cId="3421513040" sldId="281"/>
            <ac:spMk id="6" creationId="{00000000-0000-0000-0000-000000000000}"/>
          </ac:spMkLst>
        </pc:spChg>
      </pc:sldChg>
      <pc:sldChg chg="modSp add">
        <pc:chgData name="Wilmar da Costa Martins Junior" userId="b0cf6b19-3c84-466a-a955-890170fb8194" providerId="ADAL" clId="{DD6803C9-54F0-4B43-9967-20F7DECE3A73}" dt="2019-06-27T09:50:19.677" v="2581" actId="20577"/>
        <pc:sldMkLst>
          <pc:docMk/>
          <pc:sldMk cId="1358238491" sldId="282"/>
        </pc:sldMkLst>
        <pc:spChg chg="mod">
          <ac:chgData name="Wilmar da Costa Martins Junior" userId="b0cf6b19-3c84-466a-a955-890170fb8194" providerId="ADAL" clId="{DD6803C9-54F0-4B43-9967-20F7DECE3A73}" dt="2019-06-27T09:50:19.677" v="2581" actId="20577"/>
          <ac:spMkLst>
            <pc:docMk/>
            <pc:sldMk cId="1358238491" sldId="282"/>
            <ac:spMk id="6" creationId="{00000000-0000-0000-0000-000000000000}"/>
          </ac:spMkLst>
        </pc:spChg>
      </pc:sldChg>
    </pc:docChg>
  </pc:docChgLst>
  <pc:docChgLst>
    <pc:chgData name="Wilmar da Costa Martins Junior" userId="b0cf6b19-3c84-466a-a955-890170fb8194" providerId="ADAL" clId="{0F669961-F1E5-493D-8C2A-40D81B86253F}"/>
    <pc:docChg chg="undo custSel addSld delSld modSld">
      <pc:chgData name="Wilmar da Costa Martins Junior" userId="b0cf6b19-3c84-466a-a955-890170fb8194" providerId="ADAL" clId="{0F669961-F1E5-493D-8C2A-40D81B86253F}" dt="2019-06-25T20:00:31.510" v="2079" actId="20577"/>
      <pc:docMkLst>
        <pc:docMk/>
      </pc:docMkLst>
      <pc:sldChg chg="modSp">
        <pc:chgData name="Wilmar da Costa Martins Junior" userId="b0cf6b19-3c84-466a-a955-890170fb8194" providerId="ADAL" clId="{0F669961-F1E5-493D-8C2A-40D81B86253F}" dt="2019-06-25T17:03:09.492" v="1741" actId="20577"/>
        <pc:sldMkLst>
          <pc:docMk/>
          <pc:sldMk cId="3656631692" sldId="257"/>
        </pc:sldMkLst>
        <pc:spChg chg="mod">
          <ac:chgData name="Wilmar da Costa Martins Junior" userId="b0cf6b19-3c84-466a-a955-890170fb8194" providerId="ADAL" clId="{0F669961-F1E5-493D-8C2A-40D81B86253F}" dt="2019-06-25T17:03:09.492" v="1741" actId="20577"/>
          <ac:spMkLst>
            <pc:docMk/>
            <pc:sldMk cId="3656631692" sldId="257"/>
            <ac:spMk id="6" creationId="{00000000-0000-0000-0000-000000000000}"/>
          </ac:spMkLst>
        </pc:spChg>
      </pc:sldChg>
      <pc:sldChg chg="modSp">
        <pc:chgData name="Wilmar da Costa Martins Junior" userId="b0cf6b19-3c84-466a-a955-890170fb8194" providerId="ADAL" clId="{0F669961-F1E5-493D-8C2A-40D81B86253F}" dt="2019-06-25T10:32:58.441" v="29" actId="20577"/>
        <pc:sldMkLst>
          <pc:docMk/>
          <pc:sldMk cId="1140610959" sldId="261"/>
        </pc:sldMkLst>
        <pc:spChg chg="mod">
          <ac:chgData name="Wilmar da Costa Martins Junior" userId="b0cf6b19-3c84-466a-a955-890170fb8194" providerId="ADAL" clId="{0F669961-F1E5-493D-8C2A-40D81B86253F}" dt="2019-06-25T10:32:58.441" v="29" actId="20577"/>
          <ac:spMkLst>
            <pc:docMk/>
            <pc:sldMk cId="1140610959" sldId="261"/>
            <ac:spMk id="6" creationId="{00000000-0000-0000-0000-000000000000}"/>
          </ac:spMkLst>
        </pc:spChg>
      </pc:sldChg>
      <pc:sldChg chg="modSp">
        <pc:chgData name="Wilmar da Costa Martins Junior" userId="b0cf6b19-3c84-466a-a955-890170fb8194" providerId="ADAL" clId="{0F669961-F1E5-493D-8C2A-40D81B86253F}" dt="2019-06-25T19:57:48.175" v="1943" actId="1076"/>
        <pc:sldMkLst>
          <pc:docMk/>
          <pc:sldMk cId="1684114933" sldId="265"/>
        </pc:sldMkLst>
        <pc:spChg chg="mod">
          <ac:chgData name="Wilmar da Costa Martins Junior" userId="b0cf6b19-3c84-466a-a955-890170fb8194" providerId="ADAL" clId="{0F669961-F1E5-493D-8C2A-40D81B86253F}" dt="2019-06-25T19:57:48.175" v="1943" actId="1076"/>
          <ac:spMkLst>
            <pc:docMk/>
            <pc:sldMk cId="1684114933" sldId="265"/>
            <ac:spMk id="6" creationId="{00000000-0000-0000-0000-000000000000}"/>
          </ac:spMkLst>
        </pc:spChg>
      </pc:sldChg>
      <pc:sldChg chg="modSp">
        <pc:chgData name="Wilmar da Costa Martins Junior" userId="b0cf6b19-3c84-466a-a955-890170fb8194" providerId="ADAL" clId="{0F669961-F1E5-493D-8C2A-40D81B86253F}" dt="2019-06-25T16:22:48.587" v="1305" actId="1076"/>
        <pc:sldMkLst>
          <pc:docMk/>
          <pc:sldMk cId="1540582183" sldId="266"/>
        </pc:sldMkLst>
        <pc:spChg chg="mod">
          <ac:chgData name="Wilmar da Costa Martins Junior" userId="b0cf6b19-3c84-466a-a955-890170fb8194" providerId="ADAL" clId="{0F669961-F1E5-493D-8C2A-40D81B86253F}" dt="2019-06-25T13:25:03.344" v="1037" actId="20577"/>
          <ac:spMkLst>
            <pc:docMk/>
            <pc:sldMk cId="1540582183" sldId="266"/>
            <ac:spMk id="5" creationId="{00000000-0000-0000-0000-000000000000}"/>
          </ac:spMkLst>
        </pc:spChg>
        <pc:spChg chg="mod">
          <ac:chgData name="Wilmar da Costa Martins Junior" userId="b0cf6b19-3c84-466a-a955-890170fb8194" providerId="ADAL" clId="{0F669961-F1E5-493D-8C2A-40D81B86253F}" dt="2019-06-25T16:22:48.587" v="1305" actId="1076"/>
          <ac:spMkLst>
            <pc:docMk/>
            <pc:sldMk cId="1540582183" sldId="266"/>
            <ac:spMk id="6" creationId="{00000000-0000-0000-0000-000000000000}"/>
          </ac:spMkLst>
        </pc:spChg>
      </pc:sldChg>
      <pc:sldChg chg="modSp add">
        <pc:chgData name="Wilmar da Costa Martins Junior" userId="b0cf6b19-3c84-466a-a955-890170fb8194" providerId="ADAL" clId="{0F669961-F1E5-493D-8C2A-40D81B86253F}" dt="2019-06-25T19:57:27.699" v="1941" actId="20577"/>
        <pc:sldMkLst>
          <pc:docMk/>
          <pc:sldMk cId="4087747414" sldId="268"/>
        </pc:sldMkLst>
        <pc:spChg chg="mod">
          <ac:chgData name="Wilmar da Costa Martins Junior" userId="b0cf6b19-3c84-466a-a955-890170fb8194" providerId="ADAL" clId="{0F669961-F1E5-493D-8C2A-40D81B86253F}" dt="2019-06-25T19:57:27.699" v="1941" actId="20577"/>
          <ac:spMkLst>
            <pc:docMk/>
            <pc:sldMk cId="4087747414" sldId="268"/>
            <ac:spMk id="6" creationId="{00000000-0000-0000-0000-000000000000}"/>
          </ac:spMkLst>
        </pc:spChg>
      </pc:sldChg>
      <pc:sldChg chg="addSp modSp add modAnim">
        <pc:chgData name="Wilmar da Costa Martins Junior" userId="b0cf6b19-3c84-466a-a955-890170fb8194" providerId="ADAL" clId="{0F669961-F1E5-493D-8C2A-40D81B86253F}" dt="2019-06-25T13:15:16.923" v="666" actId="20577"/>
        <pc:sldMkLst>
          <pc:docMk/>
          <pc:sldMk cId="1770831452" sldId="269"/>
        </pc:sldMkLst>
        <pc:spChg chg="mod">
          <ac:chgData name="Wilmar da Costa Martins Junior" userId="b0cf6b19-3c84-466a-a955-890170fb8194" providerId="ADAL" clId="{0F669961-F1E5-493D-8C2A-40D81B86253F}" dt="2019-06-25T12:58:53.867" v="437" actId="1076"/>
          <ac:spMkLst>
            <pc:docMk/>
            <pc:sldMk cId="1770831452" sldId="269"/>
            <ac:spMk id="6" creationId="{00000000-0000-0000-0000-000000000000}"/>
          </ac:spMkLst>
        </pc:spChg>
        <pc:spChg chg="add mod">
          <ac:chgData name="Wilmar da Costa Martins Junior" userId="b0cf6b19-3c84-466a-a955-890170fb8194" providerId="ADAL" clId="{0F669961-F1E5-493D-8C2A-40D81B86253F}" dt="2019-06-25T13:15:16.923" v="666" actId="20577"/>
          <ac:spMkLst>
            <pc:docMk/>
            <pc:sldMk cId="1770831452" sldId="269"/>
            <ac:spMk id="7" creationId="{31F426E3-6A12-4BD4-A940-1A414F4E658B}"/>
          </ac:spMkLst>
        </pc:spChg>
      </pc:sldChg>
      <pc:sldChg chg="delSp modSp add delAnim modAnim">
        <pc:chgData name="Wilmar da Costa Martins Junior" userId="b0cf6b19-3c84-466a-a955-890170fb8194" providerId="ADAL" clId="{0F669961-F1E5-493D-8C2A-40D81B86253F}" dt="2019-06-25T13:15:01.749" v="650" actId="20577"/>
        <pc:sldMkLst>
          <pc:docMk/>
          <pc:sldMk cId="280091134" sldId="270"/>
        </pc:sldMkLst>
        <pc:spChg chg="mod">
          <ac:chgData name="Wilmar da Costa Martins Junior" userId="b0cf6b19-3c84-466a-a955-890170fb8194" providerId="ADAL" clId="{0F669961-F1E5-493D-8C2A-40D81B86253F}" dt="2019-06-25T13:15:01.749" v="650" actId="20577"/>
          <ac:spMkLst>
            <pc:docMk/>
            <pc:sldMk cId="280091134" sldId="270"/>
            <ac:spMk id="6" creationId="{00000000-0000-0000-0000-000000000000}"/>
          </ac:spMkLst>
        </pc:spChg>
        <pc:spChg chg="del">
          <ac:chgData name="Wilmar da Costa Martins Junior" userId="b0cf6b19-3c84-466a-a955-890170fb8194" providerId="ADAL" clId="{0F669961-F1E5-493D-8C2A-40D81B86253F}" dt="2019-06-25T13:11:30.128" v="454" actId="478"/>
          <ac:spMkLst>
            <pc:docMk/>
            <pc:sldMk cId="280091134" sldId="270"/>
            <ac:spMk id="7" creationId="{31F426E3-6A12-4BD4-A940-1A414F4E658B}"/>
          </ac:spMkLst>
        </pc:spChg>
      </pc:sldChg>
      <pc:sldChg chg="modSp add modNotesTx">
        <pc:chgData name="Wilmar da Costa Martins Junior" userId="b0cf6b19-3c84-466a-a955-890170fb8194" providerId="ADAL" clId="{0F669961-F1E5-493D-8C2A-40D81B86253F}" dt="2019-06-25T16:38:40.030" v="1432" actId="207"/>
        <pc:sldMkLst>
          <pc:docMk/>
          <pc:sldMk cId="2299347767" sldId="271"/>
        </pc:sldMkLst>
        <pc:spChg chg="mod">
          <ac:chgData name="Wilmar da Costa Martins Junior" userId="b0cf6b19-3c84-466a-a955-890170fb8194" providerId="ADAL" clId="{0F669961-F1E5-493D-8C2A-40D81B86253F}" dt="2019-06-25T16:38:40.030" v="1432" actId="207"/>
          <ac:spMkLst>
            <pc:docMk/>
            <pc:sldMk cId="2299347767" sldId="271"/>
            <ac:spMk id="6" creationId="{00000000-0000-0000-0000-000000000000}"/>
          </ac:spMkLst>
        </pc:spChg>
      </pc:sldChg>
      <pc:sldChg chg="modSp add">
        <pc:chgData name="Wilmar da Costa Martins Junior" userId="b0cf6b19-3c84-466a-a955-890170fb8194" providerId="ADAL" clId="{0F669961-F1E5-493D-8C2A-40D81B86253F}" dt="2019-06-25T16:39:18.889" v="1444" actId="20577"/>
        <pc:sldMkLst>
          <pc:docMk/>
          <pc:sldMk cId="3121131850" sldId="272"/>
        </pc:sldMkLst>
        <pc:spChg chg="mod">
          <ac:chgData name="Wilmar da Costa Martins Junior" userId="b0cf6b19-3c84-466a-a955-890170fb8194" providerId="ADAL" clId="{0F669961-F1E5-493D-8C2A-40D81B86253F}" dt="2019-06-25T16:39:18.889" v="1444" actId="20577"/>
          <ac:spMkLst>
            <pc:docMk/>
            <pc:sldMk cId="3121131850" sldId="272"/>
            <ac:spMk id="6" creationId="{00000000-0000-0000-0000-000000000000}"/>
          </ac:spMkLst>
        </pc:spChg>
      </pc:sldChg>
      <pc:sldChg chg="modSp add">
        <pc:chgData name="Wilmar da Costa Martins Junior" userId="b0cf6b19-3c84-466a-a955-890170fb8194" providerId="ADAL" clId="{0F669961-F1E5-493D-8C2A-40D81B86253F}" dt="2019-06-25T17:01:44.436" v="1697" actId="15"/>
        <pc:sldMkLst>
          <pc:docMk/>
          <pc:sldMk cId="335232897" sldId="273"/>
        </pc:sldMkLst>
        <pc:spChg chg="mod">
          <ac:chgData name="Wilmar da Costa Martins Junior" userId="b0cf6b19-3c84-466a-a955-890170fb8194" providerId="ADAL" clId="{0F669961-F1E5-493D-8C2A-40D81B86253F}" dt="2019-06-25T17:01:44.436" v="1697" actId="15"/>
          <ac:spMkLst>
            <pc:docMk/>
            <pc:sldMk cId="335232897" sldId="273"/>
            <ac:spMk id="6" creationId="{00000000-0000-0000-0000-000000000000}"/>
          </ac:spMkLst>
        </pc:spChg>
      </pc:sldChg>
      <pc:sldChg chg="modSp add">
        <pc:chgData name="Wilmar da Costa Martins Junior" userId="b0cf6b19-3c84-466a-a955-890170fb8194" providerId="ADAL" clId="{0F669961-F1E5-493D-8C2A-40D81B86253F}" dt="2019-06-25T20:00:31.510" v="2079" actId="20577"/>
        <pc:sldMkLst>
          <pc:docMk/>
          <pc:sldMk cId="32288964" sldId="275"/>
        </pc:sldMkLst>
        <pc:spChg chg="mod">
          <ac:chgData name="Wilmar da Costa Martins Junior" userId="b0cf6b19-3c84-466a-a955-890170fb8194" providerId="ADAL" clId="{0F669961-F1E5-493D-8C2A-40D81B86253F}" dt="2019-06-25T20:00:31.510" v="2079" actId="20577"/>
          <ac:spMkLst>
            <pc:docMk/>
            <pc:sldMk cId="32288964" sldId="275"/>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54E4D9-1D3A-41E5-9339-775E3562DD03}" type="datetimeFigureOut">
              <a:rPr lang="pt-BR" smtClean="0"/>
              <a:t>07/07/2019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3259A8-0286-4ECE-A9B1-F5E24A63B2D9}" type="slidenum">
              <a:rPr lang="pt-BR" smtClean="0"/>
              <a:t>‹nº›</a:t>
            </a:fld>
            <a:endParaRPr lang="pt-BR"/>
          </a:p>
        </p:txBody>
      </p:sp>
    </p:spTree>
    <p:extLst>
      <p:ext uri="{BB962C8B-B14F-4D97-AF65-F5344CB8AC3E}">
        <p14:creationId xmlns:p14="http://schemas.microsoft.com/office/powerpoint/2010/main" val="1428506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planalto.gov.br/ccivil_03/MPV/2216-37.htm#art30"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7</a:t>
            </a:fld>
            <a:endParaRPr lang="pt-BR"/>
          </a:p>
        </p:txBody>
      </p:sp>
    </p:spTree>
    <p:extLst>
      <p:ext uri="{BB962C8B-B14F-4D97-AF65-F5344CB8AC3E}">
        <p14:creationId xmlns:p14="http://schemas.microsoft.com/office/powerpoint/2010/main" val="2848798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18</a:t>
            </a:fld>
            <a:endParaRPr lang="pt-BR"/>
          </a:p>
        </p:txBody>
      </p:sp>
    </p:spTree>
    <p:extLst>
      <p:ext uri="{BB962C8B-B14F-4D97-AF65-F5344CB8AC3E}">
        <p14:creationId xmlns:p14="http://schemas.microsoft.com/office/powerpoint/2010/main" val="2544502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19</a:t>
            </a:fld>
            <a:endParaRPr lang="pt-BR"/>
          </a:p>
        </p:txBody>
      </p:sp>
    </p:spTree>
    <p:extLst>
      <p:ext uri="{BB962C8B-B14F-4D97-AF65-F5344CB8AC3E}">
        <p14:creationId xmlns:p14="http://schemas.microsoft.com/office/powerpoint/2010/main" val="3528411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20</a:t>
            </a:fld>
            <a:endParaRPr lang="pt-BR"/>
          </a:p>
        </p:txBody>
      </p:sp>
    </p:spTree>
    <p:extLst>
      <p:ext uri="{BB962C8B-B14F-4D97-AF65-F5344CB8AC3E}">
        <p14:creationId xmlns:p14="http://schemas.microsoft.com/office/powerpoint/2010/main" val="3687288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21</a:t>
            </a:fld>
            <a:endParaRPr lang="pt-BR"/>
          </a:p>
        </p:txBody>
      </p:sp>
    </p:spTree>
    <p:extLst>
      <p:ext uri="{BB962C8B-B14F-4D97-AF65-F5344CB8AC3E}">
        <p14:creationId xmlns:p14="http://schemas.microsoft.com/office/powerpoint/2010/main" val="259497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22</a:t>
            </a:fld>
            <a:endParaRPr lang="pt-BR"/>
          </a:p>
        </p:txBody>
      </p:sp>
    </p:spTree>
    <p:extLst>
      <p:ext uri="{BB962C8B-B14F-4D97-AF65-F5344CB8AC3E}">
        <p14:creationId xmlns:p14="http://schemas.microsoft.com/office/powerpoint/2010/main" val="323997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b="0" i="0" kern="1200" dirty="0">
                <a:solidFill>
                  <a:schemeClr val="tx1"/>
                </a:solidFill>
                <a:effectLst/>
                <a:latin typeface="+mn-lt"/>
                <a:ea typeface="+mn-ea"/>
                <a:cs typeface="+mn-cs"/>
              </a:rPr>
              <a:t>Lei 9783/99</a:t>
            </a:r>
          </a:p>
          <a:p>
            <a:r>
              <a:rPr lang="pt-BR" sz="1200" b="0" i="0" kern="1200" dirty="0">
                <a:solidFill>
                  <a:schemeClr val="tx1"/>
                </a:solidFill>
                <a:effectLst/>
                <a:latin typeface="+mn-lt"/>
                <a:ea typeface="+mn-ea"/>
                <a:cs typeface="+mn-cs"/>
              </a:rPr>
              <a:t>Art. 1°, Par. </a:t>
            </a:r>
            <a:r>
              <a:rPr lang="pt-BR" sz="1200" b="0" i="0" kern="1200" dirty="0" err="1">
                <a:solidFill>
                  <a:schemeClr val="tx1"/>
                </a:solidFill>
                <a:effectLst/>
                <a:latin typeface="+mn-lt"/>
                <a:ea typeface="+mn-ea"/>
                <a:cs typeface="+mn-cs"/>
              </a:rPr>
              <a:t>Ún</a:t>
            </a:r>
            <a:r>
              <a:rPr lang="pt-BR" sz="1200" b="0" i="0" kern="1200" dirty="0">
                <a:solidFill>
                  <a:schemeClr val="tx1"/>
                </a:solidFill>
                <a:effectLst/>
                <a:latin typeface="+mn-lt"/>
                <a:ea typeface="+mn-ea"/>
                <a:cs typeface="+mn-cs"/>
              </a:rPr>
              <a:t>. Entende-se como remuneração de contribuição o vencimento do cargo efetivo, acrescido das vantagens pecuniárias permanentes estabelecidas em lei, os adicionais de caráter individual, ou quaisquer vantagens, inclusive as relativas à natureza ou ao local de trabalho, ou outra paga sob o mesmo fundamento, excluídas:</a:t>
            </a:r>
          </a:p>
          <a:p>
            <a:r>
              <a:rPr lang="pt-BR" sz="1200" b="0" i="0" kern="1200" dirty="0">
                <a:solidFill>
                  <a:schemeClr val="tx1"/>
                </a:solidFill>
                <a:effectLst/>
                <a:latin typeface="+mn-lt"/>
                <a:ea typeface="+mn-ea"/>
                <a:cs typeface="+mn-cs"/>
              </a:rPr>
              <a:t>I - as diárias para viagens, desde que não excedam a </a:t>
            </a:r>
            <a:r>
              <a:rPr lang="pt-BR" sz="1200" b="0" i="0" kern="1200" dirty="0" err="1">
                <a:solidFill>
                  <a:schemeClr val="tx1"/>
                </a:solidFill>
                <a:effectLst/>
                <a:latin typeface="+mn-lt"/>
                <a:ea typeface="+mn-ea"/>
                <a:cs typeface="+mn-cs"/>
              </a:rPr>
              <a:t>cinqüenta</a:t>
            </a:r>
            <a:r>
              <a:rPr lang="pt-BR" sz="1200" b="0" i="0" kern="1200" dirty="0">
                <a:solidFill>
                  <a:schemeClr val="tx1"/>
                </a:solidFill>
                <a:effectLst/>
                <a:latin typeface="+mn-lt"/>
                <a:ea typeface="+mn-ea"/>
                <a:cs typeface="+mn-cs"/>
              </a:rPr>
              <a:t> por cento da remuneração mensal;</a:t>
            </a:r>
          </a:p>
          <a:p>
            <a:r>
              <a:rPr lang="pt-BR" sz="1200" b="0" i="0" kern="1200" dirty="0">
                <a:solidFill>
                  <a:schemeClr val="tx1"/>
                </a:solidFill>
                <a:effectLst/>
                <a:latin typeface="+mn-lt"/>
                <a:ea typeface="+mn-ea"/>
                <a:cs typeface="+mn-cs"/>
              </a:rPr>
              <a:t>I - as diárias; </a:t>
            </a:r>
            <a:r>
              <a:rPr lang="pt-BR" sz="1200" b="0" i="0" kern="1200" dirty="0">
                <a:solidFill>
                  <a:schemeClr val="tx1"/>
                </a:solidFill>
                <a:effectLst/>
                <a:latin typeface="+mn-lt"/>
                <a:ea typeface="+mn-ea"/>
                <a:cs typeface="+mn-cs"/>
                <a:hlinkClick r:id="rId3"/>
              </a:rPr>
              <a:t>(Redação dada pela Medida Provisória nº 2.216-37, de 2001)</a:t>
            </a:r>
            <a:endParaRPr lang="pt-BR" sz="1200" b="0" i="0" kern="1200" dirty="0">
              <a:solidFill>
                <a:schemeClr val="tx1"/>
              </a:solidFill>
              <a:effectLst/>
              <a:latin typeface="+mn-lt"/>
              <a:ea typeface="+mn-ea"/>
              <a:cs typeface="+mn-cs"/>
            </a:endParaRPr>
          </a:p>
          <a:p>
            <a:r>
              <a:rPr lang="pt-BR" sz="1200" b="0" i="0" kern="1200" dirty="0">
                <a:solidFill>
                  <a:schemeClr val="tx1"/>
                </a:solidFill>
                <a:effectLst/>
                <a:latin typeface="+mn-lt"/>
                <a:ea typeface="+mn-ea"/>
                <a:cs typeface="+mn-cs"/>
              </a:rPr>
              <a:t>II - a ajuda de custo em razão de mudança de sede;</a:t>
            </a:r>
          </a:p>
          <a:p>
            <a:r>
              <a:rPr lang="pt-BR" sz="1200" b="0" i="0" kern="1200" dirty="0">
                <a:solidFill>
                  <a:schemeClr val="tx1"/>
                </a:solidFill>
                <a:effectLst/>
                <a:latin typeface="+mn-lt"/>
                <a:ea typeface="+mn-ea"/>
                <a:cs typeface="+mn-cs"/>
              </a:rPr>
              <a:t>III - a indenização de transporte;</a:t>
            </a:r>
          </a:p>
          <a:p>
            <a:r>
              <a:rPr lang="pt-BR" sz="1200" b="0" i="0" kern="1200" dirty="0">
                <a:solidFill>
                  <a:schemeClr val="tx1"/>
                </a:solidFill>
                <a:effectLst/>
                <a:latin typeface="+mn-lt"/>
                <a:ea typeface="+mn-ea"/>
                <a:cs typeface="+mn-cs"/>
              </a:rPr>
              <a:t>IV - o salário-família.</a:t>
            </a:r>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8</a:t>
            </a:fld>
            <a:endParaRPr lang="pt-BR"/>
          </a:p>
        </p:txBody>
      </p:sp>
    </p:spTree>
    <p:extLst>
      <p:ext uri="{BB962C8B-B14F-4D97-AF65-F5344CB8AC3E}">
        <p14:creationId xmlns:p14="http://schemas.microsoft.com/office/powerpoint/2010/main" val="1589488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b="0" i="0" kern="1200" dirty="0">
                <a:solidFill>
                  <a:schemeClr val="tx1"/>
                </a:solidFill>
                <a:effectLst/>
                <a:latin typeface="+mn-lt"/>
                <a:ea typeface="+mn-ea"/>
                <a:cs typeface="+mn-cs"/>
              </a:rPr>
              <a:t>Condições/Vedações</a:t>
            </a:r>
          </a:p>
          <a:p>
            <a:r>
              <a:rPr lang="pt-BR" sz="1200" b="0" i="0" kern="1200" dirty="0">
                <a:solidFill>
                  <a:schemeClr val="tx1"/>
                </a:solidFill>
                <a:effectLst/>
                <a:latin typeface="+mn-lt"/>
                <a:ea typeface="+mn-ea"/>
                <a:cs typeface="+mn-cs"/>
              </a:rPr>
              <a:t>Regra permanente: média tendo por base a remuneração de contribuição</a:t>
            </a:r>
          </a:p>
          <a:p>
            <a:r>
              <a:rPr lang="pt-BR" sz="1200" b="0" i="0" kern="1200" dirty="0">
                <a:solidFill>
                  <a:schemeClr val="tx1"/>
                </a:solidFill>
                <a:effectLst/>
                <a:latin typeface="+mn-lt"/>
                <a:ea typeface="+mn-ea"/>
                <a:cs typeface="+mn-cs"/>
              </a:rPr>
              <a:t>Regras transitórias: integralidade Art. 3º, §10, da PEC 6/2019</a:t>
            </a:r>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9</a:t>
            </a:fld>
            <a:endParaRPr lang="pt-BR"/>
          </a:p>
        </p:txBody>
      </p:sp>
    </p:spTree>
    <p:extLst>
      <p:ext uri="{BB962C8B-B14F-4D97-AF65-F5344CB8AC3E}">
        <p14:creationId xmlns:p14="http://schemas.microsoft.com/office/powerpoint/2010/main" val="1642275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b="0" i="0" kern="1200" dirty="0">
                <a:solidFill>
                  <a:schemeClr val="tx1"/>
                </a:solidFill>
                <a:effectLst/>
                <a:latin typeface="+mn-lt"/>
                <a:ea typeface="+mn-ea"/>
                <a:cs typeface="+mn-cs"/>
              </a:rPr>
              <a:t>Condições/Vedações</a:t>
            </a:r>
          </a:p>
          <a:p>
            <a:r>
              <a:rPr lang="pt-BR" sz="1200" b="0" i="0" kern="1200" dirty="0">
                <a:solidFill>
                  <a:schemeClr val="tx1"/>
                </a:solidFill>
                <a:effectLst/>
                <a:latin typeface="+mn-lt"/>
                <a:ea typeface="+mn-ea"/>
                <a:cs typeface="+mn-cs"/>
              </a:rPr>
              <a:t>Regra permanente: média tendo por base a remuneração de contribuição</a:t>
            </a:r>
          </a:p>
          <a:p>
            <a:r>
              <a:rPr lang="pt-BR" sz="1200" b="0" i="0" kern="1200" dirty="0">
                <a:solidFill>
                  <a:schemeClr val="tx1"/>
                </a:solidFill>
                <a:effectLst/>
                <a:latin typeface="+mn-lt"/>
                <a:ea typeface="+mn-ea"/>
                <a:cs typeface="+mn-cs"/>
              </a:rPr>
              <a:t>Regras transitórias: integralidade Art. 3º, §10, da PEC 6/2019</a:t>
            </a:r>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10</a:t>
            </a:fld>
            <a:endParaRPr lang="pt-BR"/>
          </a:p>
        </p:txBody>
      </p:sp>
    </p:spTree>
    <p:extLst>
      <p:ext uri="{BB962C8B-B14F-4D97-AF65-F5344CB8AC3E}">
        <p14:creationId xmlns:p14="http://schemas.microsoft.com/office/powerpoint/2010/main" val="2003154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sz="1200" b="0" i="0" kern="1200" dirty="0">
              <a:solidFill>
                <a:schemeClr val="tx1"/>
              </a:solidFill>
              <a:effectLst/>
              <a:latin typeface="+mn-lt"/>
              <a:ea typeface="+mn-ea"/>
              <a:cs typeface="+mn-cs"/>
            </a:endParaRPr>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11</a:t>
            </a:fld>
            <a:endParaRPr lang="pt-BR"/>
          </a:p>
        </p:txBody>
      </p:sp>
    </p:spTree>
    <p:extLst>
      <p:ext uri="{BB962C8B-B14F-4D97-AF65-F5344CB8AC3E}">
        <p14:creationId xmlns:p14="http://schemas.microsoft.com/office/powerpoint/2010/main" val="2965898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12</a:t>
            </a:fld>
            <a:endParaRPr lang="pt-BR"/>
          </a:p>
        </p:txBody>
      </p:sp>
    </p:spTree>
    <p:extLst>
      <p:ext uri="{BB962C8B-B14F-4D97-AF65-F5344CB8AC3E}">
        <p14:creationId xmlns:p14="http://schemas.microsoft.com/office/powerpoint/2010/main" val="3429838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13</a:t>
            </a:fld>
            <a:endParaRPr lang="pt-BR"/>
          </a:p>
        </p:txBody>
      </p:sp>
    </p:spTree>
    <p:extLst>
      <p:ext uri="{BB962C8B-B14F-4D97-AF65-F5344CB8AC3E}">
        <p14:creationId xmlns:p14="http://schemas.microsoft.com/office/powerpoint/2010/main" val="4085403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Nota técnica 03/2013:</a:t>
            </a:r>
          </a:p>
          <a:p>
            <a:r>
              <a:rPr lang="pt-BR" dirty="0"/>
              <a:t>153. A criação atual de regime previdenciário próprio, de par com a instituição do regime jurídico único, não proporcionará ao servidor </a:t>
            </a:r>
            <a:r>
              <a:rPr lang="pt-BR" dirty="0" err="1"/>
              <a:t>ex-celetista</a:t>
            </a:r>
            <a:r>
              <a:rPr lang="pt-BR" dirty="0"/>
              <a:t> que passar a </a:t>
            </a:r>
            <a:r>
              <a:rPr lang="pt-BR" dirty="0" err="1"/>
              <a:t>titularizar</a:t>
            </a:r>
            <a:r>
              <a:rPr lang="pt-BR" dirty="0"/>
              <a:t> cargo público efetivo o direito à aplicação das regras constitucionais de transição das reformas previdenciárias das Emendas Constitucionais nos 41, 47 e 70.</a:t>
            </a:r>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15</a:t>
            </a:fld>
            <a:endParaRPr lang="pt-BR"/>
          </a:p>
        </p:txBody>
      </p:sp>
    </p:spTree>
    <p:extLst>
      <p:ext uri="{BB962C8B-B14F-4D97-AF65-F5344CB8AC3E}">
        <p14:creationId xmlns:p14="http://schemas.microsoft.com/office/powerpoint/2010/main" val="1587055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Nota Técnica 03/2013: 154. Isso porque, </a:t>
            </a:r>
            <a:r>
              <a:rPr lang="pt-BR" b="1" u="sng" dirty="0"/>
              <a:t>no contexto das aludidas reformas previdenciárias, o requisito relacionado à época de ingresso no serviço público aplica-se tão somente ao servidor estatutário, para salvaguardar expectativas de direito do servidor titular de cargo efetivo, esse que já era, ao tempo destas reformas, destinatário das regras constitucionais permanentes do sistema previdenciário próprio, e que permaneceria, neste regime, sujeito a novos requisitos (mais severos) para a aposentação</a:t>
            </a:r>
            <a:r>
              <a:rPr lang="pt-BR" dirty="0"/>
              <a:t>. Ademais, o fato da exclusão da filiação ao regime próprio, como ocorreu com o empregado público da Administração direta, autárquica e fundacional, desde a promulgação da Emenda Constitucional no 20/1998, não é condizente com o direito a regras de transição neste mesmo regime previdenciário. </a:t>
            </a:r>
          </a:p>
        </p:txBody>
      </p:sp>
      <p:sp>
        <p:nvSpPr>
          <p:cNvPr id="4" name="Espaço Reservado para Número de Slide 3"/>
          <p:cNvSpPr>
            <a:spLocks noGrp="1"/>
          </p:cNvSpPr>
          <p:nvPr>
            <p:ph type="sldNum" sz="quarter" idx="5"/>
          </p:nvPr>
        </p:nvSpPr>
        <p:spPr/>
        <p:txBody>
          <a:bodyPr/>
          <a:lstStyle/>
          <a:p>
            <a:fld id="{093259A8-0286-4ECE-A9B1-F5E24A63B2D9}" type="slidenum">
              <a:rPr lang="pt-BR" smtClean="0"/>
              <a:t>16</a:t>
            </a:fld>
            <a:endParaRPr lang="pt-BR"/>
          </a:p>
        </p:txBody>
      </p:sp>
    </p:spTree>
    <p:extLst>
      <p:ext uri="{BB962C8B-B14F-4D97-AF65-F5344CB8AC3E}">
        <p14:creationId xmlns:p14="http://schemas.microsoft.com/office/powerpoint/2010/main" val="2695152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C3ADBB6-2528-464A-A307-139B018918CF}" type="datetimeFigureOut">
              <a:rPr lang="pt-BR" smtClean="0"/>
              <a:t>07/07/2019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39265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C3ADBB6-2528-464A-A307-139B018918CF}" type="datetimeFigureOut">
              <a:rPr lang="pt-BR" smtClean="0"/>
              <a:t>07/07/2019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732694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C3ADBB6-2528-464A-A307-139B018918CF}" type="datetimeFigureOut">
              <a:rPr lang="pt-BR" smtClean="0"/>
              <a:t>07/07/2019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2450916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C3ADBB6-2528-464A-A307-139B018918CF}" type="datetimeFigureOut">
              <a:rPr lang="pt-BR" smtClean="0"/>
              <a:t>07/07/2019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132807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EC3ADBB6-2528-464A-A307-139B018918CF}" type="datetimeFigureOut">
              <a:rPr lang="pt-BR" smtClean="0"/>
              <a:t>07/07/2019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372399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EC3ADBB6-2528-464A-A307-139B018918CF}" type="datetimeFigureOut">
              <a:rPr lang="pt-BR" smtClean="0"/>
              <a:t>07/07/2019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17250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EC3ADBB6-2528-464A-A307-139B018918CF}" type="datetimeFigureOut">
              <a:rPr lang="pt-BR" smtClean="0"/>
              <a:t>07/07/2019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212003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EC3ADBB6-2528-464A-A307-139B018918CF}" type="datetimeFigureOut">
              <a:rPr lang="pt-BR" smtClean="0"/>
              <a:t>07/07/2019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1172740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C3ADBB6-2528-464A-A307-139B018918CF}" type="datetimeFigureOut">
              <a:rPr lang="pt-BR" smtClean="0"/>
              <a:t>07/07/2019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368796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EC3ADBB6-2528-464A-A307-139B018918CF}" type="datetimeFigureOut">
              <a:rPr lang="pt-BR" smtClean="0"/>
              <a:t>07/07/2019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105166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EC3ADBB6-2528-464A-A307-139B018918CF}" type="datetimeFigureOut">
              <a:rPr lang="pt-BR" smtClean="0"/>
              <a:t>07/07/2019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318760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3ADBB6-2528-464A-A307-139B018918CF}" type="datetimeFigureOut">
              <a:rPr lang="pt-BR" smtClean="0"/>
              <a:t>07/07/2019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A601D2-1BDB-4DF5-AA09-433F5F44CAED}" type="slidenum">
              <a:rPr lang="pt-BR" smtClean="0"/>
              <a:t>‹nº›</a:t>
            </a:fld>
            <a:endParaRPr lang="pt-BR"/>
          </a:p>
        </p:txBody>
      </p:sp>
    </p:spTree>
    <p:extLst>
      <p:ext uri="{BB962C8B-B14F-4D97-AF65-F5344CB8AC3E}">
        <p14:creationId xmlns:p14="http://schemas.microsoft.com/office/powerpoint/2010/main" val="816711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589902" y="1935892"/>
            <a:ext cx="9440561" cy="707886"/>
          </a:xfrm>
          <a:prstGeom prst="rect">
            <a:avLst/>
          </a:prstGeom>
          <a:noFill/>
        </p:spPr>
        <p:txBody>
          <a:bodyPr wrap="square" rtlCol="0">
            <a:spAutoFit/>
          </a:bodyPr>
          <a:lstStyle/>
          <a:p>
            <a:r>
              <a:rPr lang="pt-BR" sz="4000" b="1" dirty="0">
                <a:latin typeface="Arial" panose="020B0604020202020204" pitchFamily="34" charset="0"/>
                <a:cs typeface="Arial" panose="020B0604020202020204" pitchFamily="34" charset="0"/>
              </a:rPr>
              <a:t>52º Congresso Nacional da ABIPEM</a:t>
            </a:r>
          </a:p>
        </p:txBody>
      </p:sp>
      <p:sp>
        <p:nvSpPr>
          <p:cNvPr id="6" name="CaixaDeTexto 5"/>
          <p:cNvSpPr txBox="1"/>
          <p:nvPr/>
        </p:nvSpPr>
        <p:spPr>
          <a:xfrm>
            <a:off x="2817341" y="2905780"/>
            <a:ext cx="6557318" cy="523220"/>
          </a:xfrm>
          <a:prstGeom prst="rect">
            <a:avLst/>
          </a:prstGeom>
          <a:noFill/>
        </p:spPr>
        <p:txBody>
          <a:bodyPr wrap="square" rtlCol="0">
            <a:spAutoFit/>
          </a:bodyPr>
          <a:lstStyle/>
          <a:p>
            <a:r>
              <a:rPr lang="pt-BR" sz="2800" b="1" dirty="0">
                <a:solidFill>
                  <a:schemeClr val="accent1"/>
                </a:solidFill>
                <a:latin typeface="Arial" panose="020B0604020202020204" pitchFamily="34" charset="0"/>
                <a:cs typeface="Arial" panose="020B0604020202020204" pitchFamily="34" charset="0"/>
              </a:rPr>
              <a:t>26 a 28 de junho - Foz do Iguaçu/PR</a:t>
            </a:r>
          </a:p>
        </p:txBody>
      </p:sp>
    </p:spTree>
    <p:extLst>
      <p:ext uri="{BB962C8B-B14F-4D97-AF65-F5344CB8AC3E}">
        <p14:creationId xmlns:p14="http://schemas.microsoft.com/office/powerpoint/2010/main" val="4105983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INCORPORAÇÃO AOS PROVENTOS E CONTRIBUIÇÃO</a:t>
            </a:r>
          </a:p>
        </p:txBody>
      </p:sp>
      <p:sp>
        <p:nvSpPr>
          <p:cNvPr id="6" name="CaixaDeTexto 5"/>
          <p:cNvSpPr txBox="1"/>
          <p:nvPr/>
        </p:nvSpPr>
        <p:spPr>
          <a:xfrm>
            <a:off x="753978" y="2230631"/>
            <a:ext cx="10684041" cy="3708708"/>
          </a:xfrm>
          <a:prstGeom prst="rect">
            <a:avLst/>
          </a:prstGeom>
          <a:noFill/>
        </p:spPr>
        <p:txBody>
          <a:bodyPr wrap="square" rtlCol="0">
            <a:spAutoFit/>
          </a:bodyPr>
          <a:lstStyle/>
          <a:p>
            <a:pPr algn="just">
              <a:spcAft>
                <a:spcPts val="600"/>
              </a:spcAft>
            </a:pPr>
            <a:r>
              <a:rPr lang="pt-BR" sz="2500" b="1" dirty="0">
                <a:solidFill>
                  <a:schemeClr val="accent5">
                    <a:lumMod val="75000"/>
                  </a:schemeClr>
                </a:solidFill>
              </a:rPr>
              <a:t>STF – Repercussão Geral, a atual e a “nova” previdência</a:t>
            </a:r>
          </a:p>
          <a:p>
            <a:pPr algn="just">
              <a:spcAft>
                <a:spcPts val="600"/>
              </a:spcAft>
            </a:pPr>
            <a:endParaRPr lang="pt-BR" sz="2500" dirty="0">
              <a:solidFill>
                <a:schemeClr val="accent1">
                  <a:lumMod val="50000"/>
                </a:schemeClr>
              </a:solidFill>
            </a:endParaRPr>
          </a:p>
          <a:p>
            <a:pPr algn="just">
              <a:spcAft>
                <a:spcPts val="600"/>
              </a:spcAft>
            </a:pPr>
            <a:r>
              <a:rPr lang="pt-BR" sz="2500" dirty="0">
                <a:solidFill>
                  <a:schemeClr val="accent5">
                    <a:lumMod val="75000"/>
                  </a:schemeClr>
                </a:solidFill>
              </a:rPr>
              <a:t>Art. 3º, §10, III - se as </a:t>
            </a:r>
            <a:r>
              <a:rPr lang="pt-BR" sz="2500" b="1" dirty="0">
                <a:solidFill>
                  <a:schemeClr val="accent5">
                    <a:lumMod val="75000"/>
                  </a:schemeClr>
                </a:solidFill>
              </a:rPr>
              <a:t>vantagens pessoais permanentes</a:t>
            </a:r>
            <a:r>
              <a:rPr lang="pt-BR" sz="2500" dirty="0">
                <a:solidFill>
                  <a:schemeClr val="accent5">
                    <a:lumMod val="75000"/>
                  </a:schemeClr>
                </a:solidFill>
              </a:rPr>
              <a:t> ou os </a:t>
            </a:r>
            <a:r>
              <a:rPr lang="pt-BR" sz="2500" b="1" dirty="0">
                <a:solidFill>
                  <a:schemeClr val="accent5">
                    <a:lumMod val="75000"/>
                  </a:schemeClr>
                </a:solidFill>
              </a:rPr>
              <a:t>adicionais de caráter individual</a:t>
            </a:r>
            <a:r>
              <a:rPr lang="pt-BR" sz="2500" dirty="0">
                <a:solidFill>
                  <a:schemeClr val="accent5">
                    <a:lumMod val="75000"/>
                  </a:schemeClr>
                </a:solidFill>
              </a:rPr>
              <a:t> forem originados de incorporação à remuneração </a:t>
            </a:r>
            <a:r>
              <a:rPr lang="pt-BR" sz="2500" b="1" dirty="0">
                <a:solidFill>
                  <a:schemeClr val="accent5">
                    <a:lumMod val="75000"/>
                  </a:schemeClr>
                </a:solidFill>
              </a:rPr>
              <a:t>de parcelas temporárias ou exercício de cargo em comissão ou função de confiança</a:t>
            </a:r>
            <a:r>
              <a:rPr lang="pt-BR" sz="2500" dirty="0">
                <a:solidFill>
                  <a:schemeClr val="accent5">
                    <a:lumMod val="75000"/>
                  </a:schemeClr>
                </a:solidFill>
              </a:rPr>
              <a:t>, </a:t>
            </a:r>
            <a:r>
              <a:rPr lang="pt-BR" sz="2500" b="1" u="sng" dirty="0">
                <a:solidFill>
                  <a:schemeClr val="accent5">
                    <a:lumMod val="75000"/>
                  </a:schemeClr>
                </a:solidFill>
              </a:rPr>
              <a:t>prevista em lei</a:t>
            </a:r>
            <a:r>
              <a:rPr lang="pt-BR" sz="2500" dirty="0">
                <a:solidFill>
                  <a:schemeClr val="accent5">
                    <a:lumMod val="75000"/>
                  </a:schemeClr>
                </a:solidFill>
              </a:rPr>
              <a:t> do ente federativo, </a:t>
            </a:r>
            <a:r>
              <a:rPr lang="pt-BR" sz="2500" b="1" u="sng" dirty="0">
                <a:solidFill>
                  <a:schemeClr val="accent5">
                    <a:lumMod val="75000"/>
                  </a:schemeClr>
                </a:solidFill>
              </a:rPr>
              <a:t>o valor dessas vantagens</a:t>
            </a:r>
            <a:r>
              <a:rPr lang="pt-BR" sz="2500" dirty="0">
                <a:solidFill>
                  <a:schemeClr val="accent5">
                    <a:lumMod val="75000"/>
                  </a:schemeClr>
                </a:solidFill>
              </a:rPr>
              <a:t> que integrará o cálculo do valor da remuneração do servidor público no cargo efetivo em que se deu a aposentadoria </a:t>
            </a:r>
            <a:r>
              <a:rPr lang="pt-BR" sz="2500" b="1" u="sng" dirty="0">
                <a:solidFill>
                  <a:schemeClr val="accent5">
                    <a:lumMod val="75000"/>
                  </a:schemeClr>
                </a:solidFill>
              </a:rPr>
              <a:t>respeitará a proporção</a:t>
            </a:r>
            <a:r>
              <a:rPr lang="pt-BR" sz="2500" dirty="0">
                <a:solidFill>
                  <a:schemeClr val="accent5">
                    <a:lumMod val="75000"/>
                  </a:schemeClr>
                </a:solidFill>
              </a:rPr>
              <a:t> de um trinta avos a cada ano completo </a:t>
            </a:r>
            <a:r>
              <a:rPr lang="pt-BR" sz="2500" b="1" u="sng" dirty="0">
                <a:solidFill>
                  <a:schemeClr val="accent5">
                    <a:lumMod val="75000"/>
                  </a:schemeClr>
                </a:solidFill>
              </a:rPr>
              <a:t>de recebimento e contribuição</a:t>
            </a:r>
            <a:r>
              <a:rPr lang="pt-BR" sz="2500" dirty="0">
                <a:solidFill>
                  <a:schemeClr val="accent5">
                    <a:lumMod val="75000"/>
                  </a:schemeClr>
                </a:solidFill>
              </a:rPr>
              <a:t>, contínuo ou intercalado. </a:t>
            </a:r>
          </a:p>
        </p:txBody>
      </p:sp>
    </p:spTree>
    <p:extLst>
      <p:ext uri="{BB962C8B-B14F-4D97-AF65-F5344CB8AC3E}">
        <p14:creationId xmlns:p14="http://schemas.microsoft.com/office/powerpoint/2010/main" val="2350951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INCORPORAÇÃO AOS PROVENTOS E CONTRIBUIÇÃO</a:t>
            </a:r>
          </a:p>
        </p:txBody>
      </p:sp>
      <p:sp>
        <p:nvSpPr>
          <p:cNvPr id="6" name="CaixaDeTexto 5"/>
          <p:cNvSpPr txBox="1"/>
          <p:nvPr/>
        </p:nvSpPr>
        <p:spPr>
          <a:xfrm>
            <a:off x="753978" y="2230631"/>
            <a:ext cx="10684041" cy="3785652"/>
          </a:xfrm>
          <a:prstGeom prst="rect">
            <a:avLst/>
          </a:prstGeom>
          <a:noFill/>
        </p:spPr>
        <p:txBody>
          <a:bodyPr wrap="square" rtlCol="0">
            <a:spAutoFit/>
          </a:bodyPr>
          <a:lstStyle/>
          <a:p>
            <a:pPr algn="just">
              <a:spcAft>
                <a:spcPts val="600"/>
              </a:spcAft>
            </a:pPr>
            <a:r>
              <a:rPr lang="pt-BR" sz="2500" b="1" dirty="0">
                <a:solidFill>
                  <a:schemeClr val="accent5">
                    <a:lumMod val="75000"/>
                  </a:schemeClr>
                </a:solidFill>
              </a:rPr>
              <a:t>O TCE/PR</a:t>
            </a:r>
          </a:p>
          <a:p>
            <a:pPr marL="342900" indent="-342900" algn="just">
              <a:spcAft>
                <a:spcPts val="600"/>
              </a:spcAft>
              <a:buFont typeface="Arial" panose="020B0604020202020204" pitchFamily="34" charset="0"/>
              <a:buChar char="•"/>
            </a:pPr>
            <a:r>
              <a:rPr lang="pt-BR" sz="2500" dirty="0">
                <a:solidFill>
                  <a:schemeClr val="accent5">
                    <a:lumMod val="75000"/>
                  </a:schemeClr>
                </a:solidFill>
              </a:rPr>
              <a:t>Prejulgado 7 (Acórdão 3155/2014-TP)</a:t>
            </a:r>
          </a:p>
          <a:p>
            <a:pPr lvl="1" algn="just">
              <a:spcAft>
                <a:spcPts val="600"/>
              </a:spcAft>
            </a:pPr>
            <a:r>
              <a:rPr lang="pt-BR" sz="2500" dirty="0">
                <a:solidFill>
                  <a:schemeClr val="accent5">
                    <a:lumMod val="75000"/>
                  </a:schemeClr>
                </a:solidFill>
              </a:rPr>
              <a:t>edição de </a:t>
            </a:r>
            <a:r>
              <a:rPr lang="pt-BR" sz="2500" b="1" dirty="0">
                <a:solidFill>
                  <a:schemeClr val="accent5">
                    <a:lumMod val="75000"/>
                  </a:schemeClr>
                </a:solidFill>
              </a:rPr>
              <a:t>lei no sentido estrito</a:t>
            </a:r>
            <a:r>
              <a:rPr lang="pt-BR" sz="2500" dirty="0">
                <a:solidFill>
                  <a:schemeClr val="accent5">
                    <a:lumMod val="75000"/>
                  </a:schemeClr>
                </a:solidFill>
              </a:rPr>
              <a:t>, tratando da forma de </a:t>
            </a:r>
            <a:r>
              <a:rPr lang="pt-BR" sz="2500" b="1" dirty="0">
                <a:solidFill>
                  <a:schemeClr val="accent5">
                    <a:lumMod val="75000"/>
                  </a:schemeClr>
                </a:solidFill>
              </a:rPr>
              <a:t>incorporação de verbas aos proventos</a:t>
            </a:r>
            <a:r>
              <a:rPr lang="pt-BR" sz="2500" dirty="0">
                <a:solidFill>
                  <a:schemeClr val="accent5">
                    <a:lumMod val="75000"/>
                  </a:schemeClr>
                </a:solidFill>
              </a:rPr>
              <a:t>, em decorrência do princípio da reserva legal, pelo Ente Estadual ou Municipal, definindo quais verbas compõem a remuneração no cargo efetivo e a </a:t>
            </a:r>
            <a:r>
              <a:rPr lang="pt-BR" sz="2500" b="1" dirty="0" err="1">
                <a:solidFill>
                  <a:schemeClr val="accent5">
                    <a:lumMod val="75000"/>
                  </a:schemeClr>
                </a:solidFill>
              </a:rPr>
              <a:t>proporcionalização</a:t>
            </a:r>
            <a:r>
              <a:rPr lang="pt-BR" sz="2500" b="1" dirty="0">
                <a:solidFill>
                  <a:schemeClr val="accent5">
                    <a:lumMod val="75000"/>
                  </a:schemeClr>
                </a:solidFill>
              </a:rPr>
              <a:t> das verbas de natureza transitórias</a:t>
            </a:r>
            <a:r>
              <a:rPr lang="pt-BR" sz="2500" dirty="0">
                <a:solidFill>
                  <a:schemeClr val="accent5">
                    <a:lumMod val="75000"/>
                  </a:schemeClr>
                </a:solidFill>
              </a:rPr>
              <a:t>, se for o caso, </a:t>
            </a:r>
            <a:r>
              <a:rPr lang="pt-BR" sz="2500" b="1" dirty="0">
                <a:solidFill>
                  <a:schemeClr val="accent5">
                    <a:lumMod val="75000"/>
                  </a:schemeClr>
                </a:solidFill>
              </a:rPr>
              <a:t>sobre as quais incidiu contribuição previdenciária</a:t>
            </a:r>
          </a:p>
          <a:p>
            <a:pPr algn="just">
              <a:spcAft>
                <a:spcPts val="600"/>
              </a:spcAft>
            </a:pPr>
            <a:endParaRPr lang="pt-BR" sz="2000" b="1" dirty="0">
              <a:solidFill>
                <a:schemeClr val="accent5">
                  <a:lumMod val="75000"/>
                </a:schemeClr>
              </a:solidFill>
            </a:endParaRPr>
          </a:p>
          <a:p>
            <a:pPr marL="342900" indent="-342900" algn="just">
              <a:spcAft>
                <a:spcPts val="600"/>
              </a:spcAft>
              <a:buFont typeface="Arial" panose="020B0604020202020204" pitchFamily="34" charset="0"/>
              <a:buChar char="•"/>
            </a:pPr>
            <a:r>
              <a:rPr lang="pt-BR" sz="2500" dirty="0">
                <a:solidFill>
                  <a:schemeClr val="accent5">
                    <a:lumMod val="75000"/>
                  </a:schemeClr>
                </a:solidFill>
              </a:rPr>
              <a:t>Acórdãos 599/19-1ªC, 2175/18-1ªC, 2318/18-2ªC</a:t>
            </a:r>
          </a:p>
        </p:txBody>
      </p:sp>
    </p:spTree>
    <p:extLst>
      <p:ext uri="{BB962C8B-B14F-4D97-AF65-F5344CB8AC3E}">
        <p14:creationId xmlns:p14="http://schemas.microsoft.com/office/powerpoint/2010/main" val="335232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APOSENTADORIA: AS REGRAS DE INGRESSO</a:t>
            </a:r>
          </a:p>
        </p:txBody>
      </p:sp>
      <p:sp>
        <p:nvSpPr>
          <p:cNvPr id="6" name="CaixaDeTexto 5"/>
          <p:cNvSpPr txBox="1"/>
          <p:nvPr/>
        </p:nvSpPr>
        <p:spPr>
          <a:xfrm>
            <a:off x="753978" y="1773431"/>
            <a:ext cx="10684041" cy="4016484"/>
          </a:xfrm>
          <a:prstGeom prst="rect">
            <a:avLst/>
          </a:prstGeom>
          <a:noFill/>
        </p:spPr>
        <p:txBody>
          <a:bodyPr wrap="square" rtlCol="0">
            <a:spAutoFit/>
          </a:bodyPr>
          <a:lstStyle/>
          <a:p>
            <a:pPr algn="just">
              <a:spcAft>
                <a:spcPts val="600"/>
              </a:spcAft>
            </a:pPr>
            <a:r>
              <a:rPr lang="pt-BR" sz="3000" b="1" dirty="0">
                <a:solidFill>
                  <a:schemeClr val="accent5">
                    <a:lumMod val="75000"/>
                  </a:schemeClr>
                </a:solidFill>
              </a:rPr>
              <a:t>1. </a:t>
            </a:r>
            <a:r>
              <a:rPr lang="pt-BR" sz="2500" dirty="0">
                <a:solidFill>
                  <a:schemeClr val="accent5">
                    <a:lumMod val="75000"/>
                  </a:schemeClr>
                </a:solidFill>
              </a:rPr>
              <a:t>Fulana, servidora ocupante do cargo efetivo de Procuradora, regularmente filiada ao RPPS do Mun. de Liberdade, 56 anos de idade, 34 anos de contribuição:</a:t>
            </a:r>
          </a:p>
          <a:p>
            <a:pPr marL="342900" indent="-342900" algn="just">
              <a:spcAft>
                <a:spcPts val="600"/>
              </a:spcAft>
              <a:buFontTx/>
              <a:buChar char="-"/>
            </a:pPr>
            <a:r>
              <a:rPr lang="pt-BR" sz="2500" dirty="0">
                <a:solidFill>
                  <a:schemeClr val="accent5">
                    <a:lumMod val="75000"/>
                  </a:schemeClr>
                </a:solidFill>
              </a:rPr>
              <a:t>01/02/85 a 31/01/97 (12 anos) balconista na agropecuária X;</a:t>
            </a:r>
          </a:p>
          <a:p>
            <a:pPr marL="342900" indent="-342900" algn="just">
              <a:spcAft>
                <a:spcPts val="600"/>
              </a:spcAft>
              <a:buFontTx/>
              <a:buChar char="-"/>
            </a:pPr>
            <a:r>
              <a:rPr lang="pt-BR" sz="2500" dirty="0">
                <a:solidFill>
                  <a:schemeClr val="accent5">
                    <a:lumMod val="75000"/>
                  </a:schemeClr>
                </a:solidFill>
              </a:rPr>
              <a:t>01/02/97 a 31/01/05 (8 anos) advogada na Caixa Econômica Federal;</a:t>
            </a:r>
          </a:p>
          <a:p>
            <a:pPr marL="342900" indent="-342900" algn="just">
              <a:spcAft>
                <a:spcPts val="600"/>
              </a:spcAft>
              <a:buFontTx/>
              <a:buChar char="-"/>
            </a:pPr>
            <a:r>
              <a:rPr lang="pt-BR" sz="2500" dirty="0">
                <a:solidFill>
                  <a:schemeClr val="accent5">
                    <a:lumMod val="75000"/>
                  </a:schemeClr>
                </a:solidFill>
              </a:rPr>
              <a:t>01/02/05 a 31/05/19 (14 anos, 4 meses) Procuradora Municipal de Liberdade.</a:t>
            </a:r>
          </a:p>
          <a:p>
            <a:pPr algn="just">
              <a:spcAft>
                <a:spcPts val="600"/>
              </a:spcAft>
            </a:pPr>
            <a:r>
              <a:rPr lang="pt-BR" sz="2500" dirty="0">
                <a:solidFill>
                  <a:schemeClr val="accent5">
                    <a:lumMod val="75000"/>
                  </a:schemeClr>
                </a:solidFill>
              </a:rPr>
              <a:t>Requer aposentadoria com proventos integrais calculados pela remuneração no cargo efetivo.</a:t>
            </a:r>
          </a:p>
          <a:p>
            <a:pPr algn="just">
              <a:spcAft>
                <a:spcPts val="600"/>
              </a:spcAft>
            </a:pPr>
            <a:r>
              <a:rPr lang="pt-BR" sz="2500" dirty="0">
                <a:solidFill>
                  <a:schemeClr val="accent5">
                    <a:lumMod val="75000"/>
                  </a:schemeClr>
                </a:solidFill>
                <a:highlight>
                  <a:srgbClr val="FFFF00"/>
                </a:highlight>
              </a:rPr>
              <a:t>Neste cenário, Fulana tem direito a aposentadoria pleiteada? Qual o fundamento?</a:t>
            </a:r>
            <a:endParaRPr lang="pt-BR" sz="2500" dirty="0">
              <a:solidFill>
                <a:schemeClr val="accent1">
                  <a:lumMod val="50000"/>
                </a:schemeClr>
              </a:solidFill>
              <a:highlight>
                <a:srgbClr val="FFFF00"/>
              </a:highlight>
            </a:endParaRPr>
          </a:p>
        </p:txBody>
      </p:sp>
    </p:spTree>
    <p:extLst>
      <p:ext uri="{BB962C8B-B14F-4D97-AF65-F5344CB8AC3E}">
        <p14:creationId xmlns:p14="http://schemas.microsoft.com/office/powerpoint/2010/main" val="4087747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APOSENTADORIA: AS REGRAS DE INGRESSO</a:t>
            </a:r>
          </a:p>
        </p:txBody>
      </p:sp>
      <p:sp>
        <p:nvSpPr>
          <p:cNvPr id="6" name="CaixaDeTexto 5"/>
          <p:cNvSpPr txBox="1"/>
          <p:nvPr/>
        </p:nvSpPr>
        <p:spPr>
          <a:xfrm>
            <a:off x="753978" y="1773431"/>
            <a:ext cx="10684041" cy="4016484"/>
          </a:xfrm>
          <a:prstGeom prst="rect">
            <a:avLst/>
          </a:prstGeom>
          <a:noFill/>
        </p:spPr>
        <p:txBody>
          <a:bodyPr wrap="square" rtlCol="0">
            <a:spAutoFit/>
          </a:bodyPr>
          <a:lstStyle/>
          <a:p>
            <a:pPr algn="just">
              <a:spcAft>
                <a:spcPts val="600"/>
              </a:spcAft>
            </a:pPr>
            <a:r>
              <a:rPr lang="pt-BR" sz="2800" b="1" dirty="0">
                <a:solidFill>
                  <a:schemeClr val="accent5">
                    <a:lumMod val="75000"/>
                  </a:schemeClr>
                </a:solidFill>
              </a:rPr>
              <a:t>2. </a:t>
            </a:r>
            <a:r>
              <a:rPr lang="pt-BR" sz="2500" dirty="0">
                <a:solidFill>
                  <a:schemeClr val="accent5">
                    <a:lumMod val="75000"/>
                  </a:schemeClr>
                </a:solidFill>
              </a:rPr>
              <a:t>Beltrana, servidora ocupante do cargo efetivo de Procuradora, regularmente filiada ao RPPS do Mun. de Liberdade, 56 anos de idade, 34 anos de contribuição:</a:t>
            </a:r>
          </a:p>
          <a:p>
            <a:pPr marL="342900" indent="-342900" algn="just">
              <a:spcAft>
                <a:spcPts val="600"/>
              </a:spcAft>
              <a:buFontTx/>
              <a:buChar char="-"/>
            </a:pPr>
            <a:r>
              <a:rPr lang="pt-BR" sz="2500" dirty="0">
                <a:solidFill>
                  <a:schemeClr val="accent5">
                    <a:lumMod val="75000"/>
                  </a:schemeClr>
                </a:solidFill>
              </a:rPr>
              <a:t>01/02/85 a 31/01/97 (12 anos) balconista na agropecuária X;</a:t>
            </a:r>
          </a:p>
          <a:p>
            <a:pPr marL="342900" indent="-342900" algn="just">
              <a:spcAft>
                <a:spcPts val="600"/>
              </a:spcAft>
              <a:buFontTx/>
              <a:buChar char="-"/>
            </a:pPr>
            <a:r>
              <a:rPr lang="pt-BR" sz="2500" dirty="0">
                <a:solidFill>
                  <a:schemeClr val="accent5">
                    <a:lumMod val="75000"/>
                  </a:schemeClr>
                </a:solidFill>
              </a:rPr>
              <a:t>01/02/97 a 31/01/06 (9 anos) professora efetiva de Esperança (RGPS);</a:t>
            </a:r>
          </a:p>
          <a:p>
            <a:pPr marL="342900" indent="-342900" algn="just">
              <a:spcAft>
                <a:spcPts val="600"/>
              </a:spcAft>
              <a:buFontTx/>
              <a:buChar char="-"/>
            </a:pPr>
            <a:r>
              <a:rPr lang="pt-BR" sz="2500" dirty="0">
                <a:solidFill>
                  <a:schemeClr val="accent5">
                    <a:lumMod val="75000"/>
                  </a:schemeClr>
                </a:solidFill>
              </a:rPr>
              <a:t>01/02/06 a 31/05/19 (13 anos, 4 meses) Procuradora Municipal de Liberdade.</a:t>
            </a:r>
          </a:p>
          <a:p>
            <a:pPr algn="just">
              <a:spcAft>
                <a:spcPts val="600"/>
              </a:spcAft>
            </a:pPr>
            <a:r>
              <a:rPr lang="pt-BR" sz="2500" dirty="0">
                <a:solidFill>
                  <a:schemeClr val="accent5">
                    <a:lumMod val="75000"/>
                  </a:schemeClr>
                </a:solidFill>
              </a:rPr>
              <a:t>Requer aposentadoria com proventos integrais calculados pela remuneração no cargo efetivo.</a:t>
            </a:r>
          </a:p>
          <a:p>
            <a:pPr algn="just">
              <a:spcAft>
                <a:spcPts val="600"/>
              </a:spcAft>
            </a:pPr>
            <a:r>
              <a:rPr lang="pt-BR" sz="2500" dirty="0">
                <a:solidFill>
                  <a:schemeClr val="accent5">
                    <a:lumMod val="75000"/>
                  </a:schemeClr>
                </a:solidFill>
                <a:highlight>
                  <a:srgbClr val="FFFF00"/>
                </a:highlight>
              </a:rPr>
              <a:t>Neste cenário, Beltrana tem direito a aposentadoria pleiteada? Qual o fundamento?</a:t>
            </a:r>
            <a:endParaRPr lang="pt-BR" sz="2500" dirty="0">
              <a:solidFill>
                <a:schemeClr val="accent1">
                  <a:lumMod val="50000"/>
                </a:schemeClr>
              </a:solidFill>
              <a:highlight>
                <a:srgbClr val="FFFF00"/>
              </a:highlight>
            </a:endParaRPr>
          </a:p>
        </p:txBody>
      </p:sp>
    </p:spTree>
    <p:extLst>
      <p:ext uri="{BB962C8B-B14F-4D97-AF65-F5344CB8AC3E}">
        <p14:creationId xmlns:p14="http://schemas.microsoft.com/office/powerpoint/2010/main" val="2400987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404551" y="1219433"/>
            <a:ext cx="9382897" cy="553998"/>
          </a:xfrm>
          <a:prstGeom prst="rect">
            <a:avLst/>
          </a:prstGeom>
          <a:noFill/>
        </p:spPr>
        <p:txBody>
          <a:bodyPr wrap="square" rtlCol="0">
            <a:spAutoFit/>
          </a:bodyPr>
          <a:lstStyle/>
          <a:p>
            <a:pPr algn="ctr"/>
            <a:r>
              <a:rPr lang="pt-BR" sz="3000" b="1" dirty="0">
                <a:solidFill>
                  <a:schemeClr val="accent5">
                    <a:lumMod val="75000"/>
                  </a:schemeClr>
                </a:solidFill>
              </a:rPr>
              <a:t>APOSENTADORIA: AS REGRAS DE INGRESSO</a:t>
            </a:r>
          </a:p>
        </p:txBody>
      </p:sp>
      <p:sp>
        <p:nvSpPr>
          <p:cNvPr id="6" name="CaixaDeTexto 5"/>
          <p:cNvSpPr txBox="1"/>
          <p:nvPr/>
        </p:nvSpPr>
        <p:spPr>
          <a:xfrm>
            <a:off x="1408843" y="1773431"/>
            <a:ext cx="9382897" cy="3862596"/>
          </a:xfrm>
          <a:prstGeom prst="rect">
            <a:avLst/>
          </a:prstGeom>
          <a:noFill/>
        </p:spPr>
        <p:txBody>
          <a:bodyPr wrap="square" rtlCol="0">
            <a:spAutoFit/>
          </a:bodyPr>
          <a:lstStyle/>
          <a:p>
            <a:pPr algn="just">
              <a:spcAft>
                <a:spcPts val="600"/>
              </a:spcAft>
            </a:pPr>
            <a:r>
              <a:rPr lang="pt-BR" sz="2500" dirty="0">
                <a:solidFill>
                  <a:schemeClr val="accent5">
                    <a:lumMod val="75000"/>
                  </a:schemeClr>
                </a:solidFill>
              </a:rPr>
              <a:t>EC 41/2003, art. 6º e 6º-A</a:t>
            </a:r>
          </a:p>
          <a:p>
            <a:pPr algn="just">
              <a:spcAft>
                <a:spcPts val="600"/>
              </a:spcAft>
            </a:pPr>
            <a:r>
              <a:rPr lang="pt-BR" sz="2500" dirty="0">
                <a:solidFill>
                  <a:schemeClr val="accent1">
                    <a:lumMod val="50000"/>
                  </a:schemeClr>
                </a:solidFill>
              </a:rPr>
              <a:t>“o servidor da União, dos Estados, do Distrito Federal e dos Municípios, incluídas suas autarquias e fundações, que tenha ingressado no serviço público até a data de publicação desta Emenda” (31/12/2003)</a:t>
            </a:r>
          </a:p>
          <a:p>
            <a:pPr algn="just">
              <a:spcAft>
                <a:spcPts val="600"/>
              </a:spcAft>
            </a:pPr>
            <a:endParaRPr lang="pt-BR" sz="2500" dirty="0"/>
          </a:p>
          <a:p>
            <a:pPr algn="just">
              <a:spcAft>
                <a:spcPts val="600"/>
              </a:spcAft>
            </a:pPr>
            <a:r>
              <a:rPr lang="pt-BR" sz="2500" dirty="0">
                <a:solidFill>
                  <a:schemeClr val="accent5">
                    <a:lumMod val="75000"/>
                  </a:schemeClr>
                </a:solidFill>
              </a:rPr>
              <a:t>EC 47/2005, art. 3º</a:t>
            </a:r>
            <a:endParaRPr lang="pt-BR" sz="2500" dirty="0"/>
          </a:p>
          <a:p>
            <a:pPr algn="just">
              <a:spcAft>
                <a:spcPts val="600"/>
              </a:spcAft>
            </a:pPr>
            <a:r>
              <a:rPr lang="pt-BR" sz="2500" dirty="0">
                <a:solidFill>
                  <a:schemeClr val="accent1">
                    <a:lumMod val="50000"/>
                  </a:schemeClr>
                </a:solidFill>
              </a:rPr>
              <a:t>“o servidor da União, dos Estados, do Distrito Federal e dos Municípios, incluídas suas autarquias e fundações, que tenha ingressado no serviço público até 16 de dezembro de 1998”</a:t>
            </a:r>
          </a:p>
        </p:txBody>
      </p:sp>
    </p:spTree>
    <p:extLst>
      <p:ext uri="{BB962C8B-B14F-4D97-AF65-F5344CB8AC3E}">
        <p14:creationId xmlns:p14="http://schemas.microsoft.com/office/powerpoint/2010/main" val="3888487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404551" y="1219433"/>
            <a:ext cx="9382897" cy="553998"/>
          </a:xfrm>
          <a:prstGeom prst="rect">
            <a:avLst/>
          </a:prstGeom>
          <a:noFill/>
        </p:spPr>
        <p:txBody>
          <a:bodyPr wrap="square" rtlCol="0">
            <a:spAutoFit/>
          </a:bodyPr>
          <a:lstStyle/>
          <a:p>
            <a:pPr algn="ctr"/>
            <a:r>
              <a:rPr lang="pt-BR" sz="3000" b="1" dirty="0">
                <a:solidFill>
                  <a:schemeClr val="accent5">
                    <a:lumMod val="75000"/>
                  </a:schemeClr>
                </a:solidFill>
              </a:rPr>
              <a:t>APOSENTADORIA: AS REGRAS DE INGRESSO</a:t>
            </a:r>
          </a:p>
        </p:txBody>
      </p:sp>
      <p:sp>
        <p:nvSpPr>
          <p:cNvPr id="6" name="CaixaDeTexto 5"/>
          <p:cNvSpPr txBox="1"/>
          <p:nvPr/>
        </p:nvSpPr>
        <p:spPr>
          <a:xfrm>
            <a:off x="1404551" y="1805478"/>
            <a:ext cx="9382897" cy="3093154"/>
          </a:xfrm>
          <a:prstGeom prst="rect">
            <a:avLst/>
          </a:prstGeom>
          <a:noFill/>
        </p:spPr>
        <p:txBody>
          <a:bodyPr wrap="square" rtlCol="0">
            <a:spAutoFit/>
          </a:bodyPr>
          <a:lstStyle/>
          <a:p>
            <a:pPr algn="just">
              <a:spcAft>
                <a:spcPts val="600"/>
              </a:spcAft>
            </a:pPr>
            <a:r>
              <a:rPr lang="pt-BR" sz="2500" b="1" dirty="0">
                <a:solidFill>
                  <a:schemeClr val="accent5">
                    <a:lumMod val="75000"/>
                  </a:schemeClr>
                </a:solidFill>
              </a:rPr>
              <a:t>EC 41 e 47</a:t>
            </a:r>
          </a:p>
          <a:p>
            <a:pPr marL="457200" indent="-457200" algn="just">
              <a:spcAft>
                <a:spcPts val="1200"/>
              </a:spcAft>
              <a:buFont typeface="Arial" panose="020B0604020202020204" pitchFamily="34" charset="0"/>
              <a:buChar char="•"/>
            </a:pPr>
            <a:r>
              <a:rPr lang="pt-BR" sz="2500" dirty="0">
                <a:solidFill>
                  <a:schemeClr val="accent5">
                    <a:lumMod val="75000"/>
                  </a:schemeClr>
                </a:solidFill>
              </a:rPr>
              <a:t>Regime FUNCIONAL x Regime PREVIDENCIÁRIO</a:t>
            </a:r>
          </a:p>
          <a:p>
            <a:pPr marL="457200" indent="-457200" algn="just">
              <a:spcAft>
                <a:spcPts val="1200"/>
              </a:spcAft>
              <a:buFont typeface="Arial" panose="020B0604020202020204" pitchFamily="34" charset="0"/>
              <a:buChar char="•"/>
            </a:pPr>
            <a:r>
              <a:rPr lang="pt-BR" sz="2500" dirty="0">
                <a:solidFill>
                  <a:schemeClr val="accent5">
                    <a:lumMod val="75000"/>
                  </a:schemeClr>
                </a:solidFill>
              </a:rPr>
              <a:t>Transformação de regimes/servidor egresso de outro regime</a:t>
            </a:r>
          </a:p>
          <a:p>
            <a:pPr marL="457200" indent="-457200" algn="just">
              <a:spcAft>
                <a:spcPts val="1200"/>
              </a:spcAft>
              <a:buFont typeface="Arial" panose="020B0604020202020204" pitchFamily="34" charset="0"/>
              <a:buChar char="•"/>
            </a:pPr>
            <a:r>
              <a:rPr lang="pt-BR" sz="2500" dirty="0">
                <a:solidFill>
                  <a:schemeClr val="accent5">
                    <a:lumMod val="75000"/>
                  </a:schemeClr>
                </a:solidFill>
              </a:rPr>
              <a:t>Tempo de serviço público (incisos): ampliativa</a:t>
            </a:r>
          </a:p>
          <a:p>
            <a:pPr marL="457200" indent="-457200" algn="just">
              <a:spcAft>
                <a:spcPts val="1200"/>
              </a:spcAft>
              <a:buFont typeface="Arial" panose="020B0604020202020204" pitchFamily="34" charset="0"/>
              <a:buChar char="•"/>
            </a:pPr>
            <a:r>
              <a:rPr lang="pt-BR" sz="2500" dirty="0">
                <a:solidFill>
                  <a:schemeClr val="accent5">
                    <a:lumMod val="75000"/>
                  </a:schemeClr>
                </a:solidFill>
              </a:rPr>
              <a:t>Regras transitórias de ingresso no serviço público (caput): restritiva</a:t>
            </a:r>
            <a:endParaRPr lang="pt-BR" sz="3000" dirty="0">
              <a:solidFill>
                <a:schemeClr val="accent1">
                  <a:lumMod val="50000"/>
                </a:schemeClr>
              </a:solidFill>
            </a:endParaRPr>
          </a:p>
          <a:p>
            <a:pPr marL="457200" indent="-457200" algn="just">
              <a:spcAft>
                <a:spcPts val="1200"/>
              </a:spcAft>
              <a:buFont typeface="Arial" panose="020B0604020202020204" pitchFamily="34" charset="0"/>
              <a:buChar char="•"/>
            </a:pPr>
            <a:r>
              <a:rPr lang="pt-BR" sz="2500" dirty="0">
                <a:solidFill>
                  <a:schemeClr val="accent5">
                    <a:lumMod val="75000"/>
                  </a:schemeClr>
                </a:solidFill>
              </a:rPr>
              <a:t>Regras transitórias e o ingresso no RPPS</a:t>
            </a:r>
          </a:p>
        </p:txBody>
      </p:sp>
    </p:spTree>
    <p:extLst>
      <p:ext uri="{BB962C8B-B14F-4D97-AF65-F5344CB8AC3E}">
        <p14:creationId xmlns:p14="http://schemas.microsoft.com/office/powerpoint/2010/main" val="168411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404551" y="1219433"/>
            <a:ext cx="9382897" cy="553998"/>
          </a:xfrm>
          <a:prstGeom prst="rect">
            <a:avLst/>
          </a:prstGeom>
          <a:noFill/>
        </p:spPr>
        <p:txBody>
          <a:bodyPr wrap="square" rtlCol="0">
            <a:spAutoFit/>
          </a:bodyPr>
          <a:lstStyle/>
          <a:p>
            <a:pPr algn="ctr"/>
            <a:r>
              <a:rPr lang="pt-BR" sz="3000" b="1" dirty="0">
                <a:solidFill>
                  <a:schemeClr val="accent5">
                    <a:lumMod val="75000"/>
                  </a:schemeClr>
                </a:solidFill>
              </a:rPr>
              <a:t>APOSENTADORIA: O INGRESSO NO SERVIÇO PÚBLICO</a:t>
            </a:r>
          </a:p>
        </p:txBody>
      </p:sp>
      <p:sp>
        <p:nvSpPr>
          <p:cNvPr id="6" name="CaixaDeTexto 5"/>
          <p:cNvSpPr txBox="1"/>
          <p:nvPr/>
        </p:nvSpPr>
        <p:spPr>
          <a:xfrm>
            <a:off x="1408843" y="1773431"/>
            <a:ext cx="9382897" cy="4324261"/>
          </a:xfrm>
          <a:prstGeom prst="rect">
            <a:avLst/>
          </a:prstGeom>
          <a:noFill/>
        </p:spPr>
        <p:txBody>
          <a:bodyPr wrap="square" rtlCol="0">
            <a:spAutoFit/>
          </a:bodyPr>
          <a:lstStyle/>
          <a:p>
            <a:pPr algn="just">
              <a:spcAft>
                <a:spcPts val="1200"/>
              </a:spcAft>
            </a:pPr>
            <a:r>
              <a:rPr lang="pt-BR" sz="2500" b="1" dirty="0">
                <a:solidFill>
                  <a:schemeClr val="accent5">
                    <a:lumMod val="75000"/>
                  </a:schemeClr>
                </a:solidFill>
              </a:rPr>
              <a:t>EC 41 e 47</a:t>
            </a:r>
          </a:p>
          <a:p>
            <a:pPr marL="457200" indent="-457200" algn="just">
              <a:spcAft>
                <a:spcPts val="1200"/>
              </a:spcAft>
              <a:buFont typeface="Arial" panose="020B0604020202020204" pitchFamily="34" charset="0"/>
              <a:buChar char="•"/>
            </a:pPr>
            <a:r>
              <a:rPr lang="pt-BR" sz="2500" dirty="0">
                <a:solidFill>
                  <a:schemeClr val="accent5">
                    <a:lumMod val="75000"/>
                  </a:schemeClr>
                </a:solidFill>
              </a:rPr>
              <a:t>Caput (art. 6º e 6º-A da EC 41/03 e 3º da EC 47/05) </a:t>
            </a:r>
          </a:p>
          <a:p>
            <a:pPr marL="800100" lvl="1" indent="-342900" algn="just">
              <a:spcAft>
                <a:spcPts val="1200"/>
              </a:spcAft>
              <a:buFont typeface="Wingdings" panose="05000000000000000000" pitchFamily="2" charset="2"/>
              <a:buChar char="è"/>
            </a:pPr>
            <a:r>
              <a:rPr lang="pt-BR" sz="2500" dirty="0">
                <a:solidFill>
                  <a:schemeClr val="accent5">
                    <a:lumMod val="75000"/>
                  </a:schemeClr>
                </a:solidFill>
              </a:rPr>
              <a:t>servidor ingressado na adm. direta, autárquica e fundacional até as datas previstas no caput </a:t>
            </a:r>
          </a:p>
          <a:p>
            <a:pPr marL="800100" lvl="1" indent="-342900" algn="just">
              <a:spcAft>
                <a:spcPts val="1200"/>
              </a:spcAft>
              <a:buFont typeface="Wingdings" panose="05000000000000000000" pitchFamily="2" charset="2"/>
              <a:buChar char="è"/>
            </a:pPr>
            <a:r>
              <a:rPr lang="pt-BR" sz="2500" dirty="0">
                <a:solidFill>
                  <a:schemeClr val="accent5">
                    <a:lumMod val="75000"/>
                  </a:schemeClr>
                </a:solidFill>
                <a:sym typeface="Wingdings" panose="05000000000000000000" pitchFamily="2" charset="2"/>
              </a:rPr>
              <a:t>servidor ingressado no RPPS até a data de publicação da respectiva EC</a:t>
            </a:r>
          </a:p>
          <a:p>
            <a:pPr marL="800100" lvl="1" indent="-342900" algn="just">
              <a:spcAft>
                <a:spcPts val="1200"/>
              </a:spcAft>
              <a:buFont typeface="Wingdings" panose="05000000000000000000" pitchFamily="2" charset="2"/>
              <a:buChar char="è"/>
            </a:pPr>
            <a:r>
              <a:rPr lang="pt-BR" sz="2500" dirty="0">
                <a:solidFill>
                  <a:schemeClr val="accent5">
                    <a:lumMod val="75000"/>
                  </a:schemeClr>
                </a:solidFill>
              </a:rPr>
              <a:t>transposição de regimes funcional, não podem se valer das regras de transição</a:t>
            </a:r>
          </a:p>
          <a:p>
            <a:pPr lvl="1" algn="just">
              <a:spcAft>
                <a:spcPts val="1200"/>
              </a:spcAft>
            </a:pPr>
            <a:r>
              <a:rPr lang="pt-BR" sz="2500" b="1" dirty="0">
                <a:solidFill>
                  <a:srgbClr val="FF0000"/>
                </a:solidFill>
              </a:rPr>
              <a:t>TCE/PR: Acórdãos 1603/19-TP e 1299/19-TP</a:t>
            </a:r>
          </a:p>
        </p:txBody>
      </p:sp>
    </p:spTree>
    <p:extLst>
      <p:ext uri="{BB962C8B-B14F-4D97-AF65-F5344CB8AC3E}">
        <p14:creationId xmlns:p14="http://schemas.microsoft.com/office/powerpoint/2010/main" val="32288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fade">
                                      <p:cBhvr>
                                        <p:cTn id="11" dur="500"/>
                                        <p:tgtEl>
                                          <p:spTgt spid="6">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animEffect transition="in" filter="fade">
                                      <p:cBhvr>
                                        <p:cTn id="26"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404551" y="1219433"/>
            <a:ext cx="9382897" cy="553998"/>
          </a:xfrm>
          <a:prstGeom prst="rect">
            <a:avLst/>
          </a:prstGeom>
          <a:noFill/>
        </p:spPr>
        <p:txBody>
          <a:bodyPr wrap="square" rtlCol="0">
            <a:spAutoFit/>
          </a:bodyPr>
          <a:lstStyle/>
          <a:p>
            <a:pPr algn="ctr"/>
            <a:r>
              <a:rPr lang="pt-BR" sz="3000" b="1" dirty="0">
                <a:solidFill>
                  <a:schemeClr val="accent5">
                    <a:lumMod val="75000"/>
                  </a:schemeClr>
                </a:solidFill>
              </a:rPr>
              <a:t>APOSENTADORIA: AS REGRAS DE INGRESSO</a:t>
            </a:r>
          </a:p>
        </p:txBody>
      </p:sp>
      <p:sp>
        <p:nvSpPr>
          <p:cNvPr id="6" name="CaixaDeTexto 5"/>
          <p:cNvSpPr txBox="1"/>
          <p:nvPr/>
        </p:nvSpPr>
        <p:spPr>
          <a:xfrm>
            <a:off x="1408843" y="1773431"/>
            <a:ext cx="9382897" cy="3708708"/>
          </a:xfrm>
          <a:prstGeom prst="rect">
            <a:avLst/>
          </a:prstGeom>
          <a:noFill/>
        </p:spPr>
        <p:txBody>
          <a:bodyPr wrap="square" rtlCol="0">
            <a:spAutoFit/>
          </a:bodyPr>
          <a:lstStyle/>
          <a:p>
            <a:pPr algn="just">
              <a:spcAft>
                <a:spcPts val="600"/>
              </a:spcAft>
            </a:pPr>
            <a:r>
              <a:rPr lang="pt-BR" sz="2500" b="1" dirty="0">
                <a:solidFill>
                  <a:schemeClr val="accent5">
                    <a:lumMod val="75000"/>
                  </a:schemeClr>
                </a:solidFill>
              </a:rPr>
              <a:t>Na reforma </a:t>
            </a:r>
            <a:r>
              <a:rPr lang="pt-BR" sz="2500" dirty="0">
                <a:solidFill>
                  <a:schemeClr val="accent5">
                    <a:lumMod val="75000"/>
                  </a:schemeClr>
                </a:solidFill>
              </a:rPr>
              <a:t>(PEC 06/2019)</a:t>
            </a:r>
          </a:p>
          <a:p>
            <a:pPr algn="just">
              <a:spcAft>
                <a:spcPts val="600"/>
              </a:spcAft>
            </a:pPr>
            <a:r>
              <a:rPr lang="pt-BR" sz="2500" dirty="0">
                <a:solidFill>
                  <a:schemeClr val="accent1">
                    <a:lumMod val="50000"/>
                  </a:schemeClr>
                </a:solidFill>
              </a:rPr>
              <a:t>“...o servidor público, dos Estados, do Distrito Federal e dos Municípios, incluídas suas entidades autárquicas e suas fundações públicas, que tenha </a:t>
            </a:r>
            <a:r>
              <a:rPr lang="pt-BR" sz="2500" b="1" dirty="0">
                <a:solidFill>
                  <a:schemeClr val="accent1">
                    <a:lumMod val="50000"/>
                  </a:schemeClr>
                </a:solidFill>
              </a:rPr>
              <a:t>ingressado</a:t>
            </a:r>
            <a:r>
              <a:rPr lang="pt-BR" sz="2500" dirty="0">
                <a:solidFill>
                  <a:schemeClr val="accent1">
                    <a:lumMod val="50000"/>
                  </a:schemeClr>
                </a:solidFill>
              </a:rPr>
              <a:t> no serviço público em </a:t>
            </a:r>
            <a:r>
              <a:rPr lang="pt-BR" sz="2500" b="1" dirty="0">
                <a:solidFill>
                  <a:schemeClr val="accent1">
                    <a:lumMod val="50000"/>
                  </a:schemeClr>
                </a:solidFill>
              </a:rPr>
              <a:t>cargo efetivo</a:t>
            </a:r>
            <a:r>
              <a:rPr lang="pt-BR" sz="2500" dirty="0">
                <a:solidFill>
                  <a:schemeClr val="accent1">
                    <a:lumMod val="50000"/>
                  </a:schemeClr>
                </a:solidFill>
              </a:rPr>
              <a:t> </a:t>
            </a:r>
            <a:r>
              <a:rPr lang="pt-BR" sz="2500" b="1" dirty="0">
                <a:solidFill>
                  <a:schemeClr val="accent1">
                    <a:lumMod val="50000"/>
                  </a:schemeClr>
                </a:solidFill>
              </a:rPr>
              <a:t>até</a:t>
            </a:r>
            <a:r>
              <a:rPr lang="pt-BR" sz="2500" dirty="0">
                <a:solidFill>
                  <a:schemeClr val="accent1">
                    <a:lumMod val="50000"/>
                  </a:schemeClr>
                </a:solidFill>
              </a:rPr>
              <a:t> a data de promulgação desta </a:t>
            </a:r>
            <a:r>
              <a:rPr lang="pt-BR" sz="2500" b="1" dirty="0">
                <a:solidFill>
                  <a:schemeClr val="accent1">
                    <a:lumMod val="50000"/>
                  </a:schemeClr>
                </a:solidFill>
              </a:rPr>
              <a:t>emenda</a:t>
            </a:r>
            <a:r>
              <a:rPr lang="pt-BR" sz="2500" dirty="0">
                <a:solidFill>
                  <a:schemeClr val="accent1">
                    <a:lumMod val="50000"/>
                  </a:schemeClr>
                </a:solidFill>
              </a:rPr>
              <a:t>...”</a:t>
            </a:r>
          </a:p>
          <a:p>
            <a:pPr algn="just">
              <a:spcAft>
                <a:spcPts val="600"/>
              </a:spcAft>
            </a:pPr>
            <a:r>
              <a:rPr lang="pt-BR" sz="2500" dirty="0">
                <a:solidFill>
                  <a:schemeClr val="accent1">
                    <a:lumMod val="50000"/>
                  </a:schemeClr>
                </a:solidFill>
              </a:rPr>
              <a:t>“os </a:t>
            </a:r>
            <a:r>
              <a:rPr lang="pt-BR" sz="2500" b="1" dirty="0">
                <a:solidFill>
                  <a:schemeClr val="accent1">
                    <a:lumMod val="50000"/>
                  </a:schemeClr>
                </a:solidFill>
              </a:rPr>
              <a:t>proventos</a:t>
            </a:r>
            <a:r>
              <a:rPr lang="pt-BR" sz="2500" dirty="0">
                <a:solidFill>
                  <a:schemeClr val="accent1">
                    <a:lumMod val="50000"/>
                  </a:schemeClr>
                </a:solidFill>
              </a:rPr>
              <a:t>... corresponderão... à totalidade da </a:t>
            </a:r>
            <a:r>
              <a:rPr lang="pt-BR" sz="2500" b="1" dirty="0">
                <a:solidFill>
                  <a:schemeClr val="accent1">
                    <a:lumMod val="50000"/>
                  </a:schemeClr>
                </a:solidFill>
              </a:rPr>
              <a:t>remuneração</a:t>
            </a:r>
            <a:r>
              <a:rPr lang="pt-BR" sz="2500" dirty="0">
                <a:solidFill>
                  <a:schemeClr val="accent1">
                    <a:lumMod val="50000"/>
                  </a:schemeClr>
                </a:solidFill>
              </a:rPr>
              <a:t> do servidor público que tenha </a:t>
            </a:r>
            <a:r>
              <a:rPr lang="pt-BR" sz="2500" b="1" dirty="0">
                <a:solidFill>
                  <a:schemeClr val="accent1">
                    <a:lumMod val="50000"/>
                  </a:schemeClr>
                </a:solidFill>
              </a:rPr>
              <a:t>ingressado</a:t>
            </a:r>
            <a:r>
              <a:rPr lang="pt-BR" sz="2500" dirty="0">
                <a:solidFill>
                  <a:schemeClr val="accent1">
                    <a:lumMod val="50000"/>
                  </a:schemeClr>
                </a:solidFill>
              </a:rPr>
              <a:t> no serviço público </a:t>
            </a:r>
            <a:r>
              <a:rPr lang="pt-BR" sz="2500" b="1" dirty="0">
                <a:solidFill>
                  <a:schemeClr val="accent1">
                    <a:lumMod val="50000"/>
                  </a:schemeClr>
                </a:solidFill>
              </a:rPr>
              <a:t>em cargo efetivo até 31 de dezembro de 2003</a:t>
            </a:r>
            <a:r>
              <a:rPr lang="pt-BR" sz="2500" dirty="0">
                <a:solidFill>
                  <a:schemeClr val="accent1">
                    <a:lumMod val="50000"/>
                  </a:schemeClr>
                </a:solidFill>
              </a:rPr>
              <a:t>...” (*policiais e agentes penitenciários e sócio educativos)</a:t>
            </a:r>
          </a:p>
        </p:txBody>
      </p:sp>
    </p:spTree>
    <p:extLst>
      <p:ext uri="{BB962C8B-B14F-4D97-AF65-F5344CB8AC3E}">
        <p14:creationId xmlns:p14="http://schemas.microsoft.com/office/powerpoint/2010/main" val="2147822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APOSENTADORIA: AS REGRAS DE INGRESSO</a:t>
            </a:r>
          </a:p>
        </p:txBody>
      </p:sp>
      <p:sp>
        <p:nvSpPr>
          <p:cNvPr id="6" name="CaixaDeTexto 5"/>
          <p:cNvSpPr txBox="1"/>
          <p:nvPr/>
        </p:nvSpPr>
        <p:spPr>
          <a:xfrm>
            <a:off x="753978" y="1773431"/>
            <a:ext cx="10684041" cy="4016484"/>
          </a:xfrm>
          <a:prstGeom prst="rect">
            <a:avLst/>
          </a:prstGeom>
          <a:noFill/>
        </p:spPr>
        <p:txBody>
          <a:bodyPr wrap="square" rtlCol="0">
            <a:spAutoFit/>
          </a:bodyPr>
          <a:lstStyle/>
          <a:p>
            <a:pPr algn="just">
              <a:spcAft>
                <a:spcPts val="600"/>
              </a:spcAft>
            </a:pPr>
            <a:r>
              <a:rPr lang="pt-BR" sz="3000" b="1" dirty="0">
                <a:solidFill>
                  <a:schemeClr val="accent5">
                    <a:lumMod val="75000"/>
                  </a:schemeClr>
                </a:solidFill>
              </a:rPr>
              <a:t>1. </a:t>
            </a:r>
            <a:r>
              <a:rPr lang="pt-BR" sz="2500" dirty="0">
                <a:solidFill>
                  <a:schemeClr val="accent5">
                    <a:lumMod val="75000"/>
                  </a:schemeClr>
                </a:solidFill>
              </a:rPr>
              <a:t>Fulana, servidora ocupante do cargo efetivo de Procuradora, regularmente filiada ao RPPS do Mun. de Liberdade, 56 anos de idade, 34 anos de contribuição:</a:t>
            </a:r>
          </a:p>
          <a:p>
            <a:pPr marL="342900" indent="-342900" algn="just">
              <a:spcAft>
                <a:spcPts val="600"/>
              </a:spcAft>
              <a:buFontTx/>
              <a:buChar char="-"/>
            </a:pPr>
            <a:r>
              <a:rPr lang="pt-BR" sz="2500" dirty="0">
                <a:solidFill>
                  <a:schemeClr val="accent5">
                    <a:lumMod val="75000"/>
                  </a:schemeClr>
                </a:solidFill>
              </a:rPr>
              <a:t>01/02/85 a 31/01/97 (12 anos) balconista na agropecuária X;</a:t>
            </a:r>
          </a:p>
          <a:p>
            <a:pPr marL="342900" indent="-342900" algn="just">
              <a:spcAft>
                <a:spcPts val="600"/>
              </a:spcAft>
              <a:buFontTx/>
              <a:buChar char="-"/>
            </a:pPr>
            <a:r>
              <a:rPr lang="pt-BR" sz="2500" dirty="0">
                <a:solidFill>
                  <a:schemeClr val="accent5">
                    <a:lumMod val="75000"/>
                  </a:schemeClr>
                </a:solidFill>
              </a:rPr>
              <a:t>01/02/97 a 31/01/05 (8 anos) advogada na Caixa Econômica Federal;</a:t>
            </a:r>
          </a:p>
          <a:p>
            <a:pPr marL="342900" indent="-342900" algn="just">
              <a:spcAft>
                <a:spcPts val="600"/>
              </a:spcAft>
              <a:buFontTx/>
              <a:buChar char="-"/>
            </a:pPr>
            <a:r>
              <a:rPr lang="pt-BR" sz="2500" dirty="0">
                <a:solidFill>
                  <a:schemeClr val="accent5">
                    <a:lumMod val="75000"/>
                  </a:schemeClr>
                </a:solidFill>
              </a:rPr>
              <a:t>01/02/05 a 31/05/19 (14 anos, 4 meses) Procuradora Municipal de Liberdade.</a:t>
            </a:r>
          </a:p>
          <a:p>
            <a:pPr algn="just">
              <a:spcAft>
                <a:spcPts val="600"/>
              </a:spcAft>
            </a:pPr>
            <a:r>
              <a:rPr lang="pt-BR" sz="2500" dirty="0">
                <a:solidFill>
                  <a:schemeClr val="accent5">
                    <a:lumMod val="75000"/>
                  </a:schemeClr>
                </a:solidFill>
              </a:rPr>
              <a:t>Requer aposentadoria com proventos integrais calculados pela remuneração no cargo efetivo.</a:t>
            </a:r>
          </a:p>
          <a:p>
            <a:pPr algn="just">
              <a:spcAft>
                <a:spcPts val="600"/>
              </a:spcAft>
            </a:pPr>
            <a:r>
              <a:rPr lang="pt-BR" sz="2500" dirty="0">
                <a:solidFill>
                  <a:schemeClr val="accent5">
                    <a:lumMod val="75000"/>
                  </a:schemeClr>
                </a:solidFill>
                <a:highlight>
                  <a:srgbClr val="FFFF00"/>
                </a:highlight>
              </a:rPr>
              <a:t>Neste cenário, Fulana tem direito a aposentadoria pleiteada? Qual o fundamento?</a:t>
            </a:r>
            <a:endParaRPr lang="pt-BR" sz="2500" dirty="0">
              <a:solidFill>
                <a:schemeClr val="accent1">
                  <a:lumMod val="50000"/>
                </a:schemeClr>
              </a:solidFill>
              <a:highlight>
                <a:srgbClr val="FFFF00"/>
              </a:highlight>
            </a:endParaRPr>
          </a:p>
        </p:txBody>
      </p:sp>
      <p:sp>
        <p:nvSpPr>
          <p:cNvPr id="8" name="CaixaDeTexto 7">
            <a:extLst>
              <a:ext uri="{FF2B5EF4-FFF2-40B4-BE49-F238E27FC236}">
                <a16:creationId xmlns:a16="http://schemas.microsoft.com/office/drawing/2014/main" xmlns="" id="{820EA4A1-9300-4F56-96B3-71E6D2E24E24}"/>
              </a:ext>
            </a:extLst>
          </p:cNvPr>
          <p:cNvSpPr txBox="1"/>
          <p:nvPr/>
        </p:nvSpPr>
        <p:spPr>
          <a:xfrm>
            <a:off x="753977" y="1773431"/>
            <a:ext cx="10684041" cy="4016484"/>
          </a:xfrm>
          <a:prstGeom prst="rect">
            <a:avLst/>
          </a:prstGeom>
          <a:noFill/>
        </p:spPr>
        <p:txBody>
          <a:bodyPr wrap="square" rtlCol="0">
            <a:spAutoFit/>
          </a:bodyPr>
          <a:lstStyle/>
          <a:p>
            <a:pPr algn="just">
              <a:spcAft>
                <a:spcPts val="600"/>
              </a:spcAft>
            </a:pPr>
            <a:r>
              <a:rPr lang="pt-BR" sz="3000" b="1" dirty="0">
                <a:solidFill>
                  <a:schemeClr val="accent5">
                    <a:lumMod val="75000"/>
                  </a:schemeClr>
                </a:solidFill>
              </a:rPr>
              <a:t>1. </a:t>
            </a:r>
            <a:r>
              <a:rPr lang="pt-BR" sz="2500" dirty="0">
                <a:solidFill>
                  <a:schemeClr val="accent5">
                    <a:lumMod val="75000"/>
                  </a:schemeClr>
                </a:solidFill>
              </a:rPr>
              <a:t>Fulana, servidora ocupante do cargo efetivo de Procuradora, regularmente filiada ao RPPS do Mun. de Liberdade, 56 anos de idade, 34 anos de contribuição:</a:t>
            </a:r>
          </a:p>
          <a:p>
            <a:pPr marL="342900" indent="-342900" algn="just">
              <a:spcAft>
                <a:spcPts val="600"/>
              </a:spcAft>
              <a:buFontTx/>
              <a:buChar char="-"/>
            </a:pPr>
            <a:r>
              <a:rPr lang="pt-BR" sz="2500" dirty="0">
                <a:solidFill>
                  <a:schemeClr val="accent5">
                    <a:lumMod val="75000"/>
                  </a:schemeClr>
                </a:solidFill>
              </a:rPr>
              <a:t>01/02/85 a 31/01/97 (12 anos) balconista na agropecuária X;</a:t>
            </a:r>
          </a:p>
          <a:p>
            <a:pPr marL="342900" indent="-342900" algn="just">
              <a:spcAft>
                <a:spcPts val="600"/>
              </a:spcAft>
              <a:buFontTx/>
              <a:buChar char="-"/>
            </a:pPr>
            <a:r>
              <a:rPr lang="pt-BR" sz="2500" dirty="0">
                <a:solidFill>
                  <a:srgbClr val="FF0000"/>
                </a:solidFill>
              </a:rPr>
              <a:t>01/02/97 a 31/01/05 (8 anos) advogada na Caixa Econômica Federal;</a:t>
            </a:r>
          </a:p>
          <a:p>
            <a:pPr marL="342900" indent="-342900" algn="just">
              <a:spcAft>
                <a:spcPts val="600"/>
              </a:spcAft>
              <a:buFontTx/>
              <a:buChar char="-"/>
            </a:pPr>
            <a:r>
              <a:rPr lang="pt-BR" sz="2500" dirty="0">
                <a:solidFill>
                  <a:schemeClr val="accent5">
                    <a:lumMod val="75000"/>
                  </a:schemeClr>
                </a:solidFill>
              </a:rPr>
              <a:t>01/02/05 a 31/05/19 (14 anos, 4 meses) Procuradora Municipal de Liberdade.</a:t>
            </a:r>
          </a:p>
          <a:p>
            <a:pPr algn="just">
              <a:spcAft>
                <a:spcPts val="600"/>
              </a:spcAft>
            </a:pPr>
            <a:r>
              <a:rPr lang="pt-BR" sz="2500" dirty="0">
                <a:solidFill>
                  <a:schemeClr val="accent5">
                    <a:lumMod val="75000"/>
                  </a:schemeClr>
                </a:solidFill>
              </a:rPr>
              <a:t>Requer aposentadoria com proventos integrais calculados pela remuneração no cargo efetivo.</a:t>
            </a:r>
          </a:p>
          <a:p>
            <a:pPr algn="just">
              <a:spcAft>
                <a:spcPts val="600"/>
              </a:spcAft>
            </a:pPr>
            <a:r>
              <a:rPr lang="pt-BR" sz="2500" dirty="0">
                <a:solidFill>
                  <a:schemeClr val="accent5">
                    <a:lumMod val="75000"/>
                  </a:schemeClr>
                </a:solidFill>
              </a:rPr>
              <a:t>Neste cenário, Fulana tem direito a aposentadoria pleiteada? Qual o fundamento?</a:t>
            </a:r>
            <a:endParaRPr lang="pt-BR" sz="2500" dirty="0">
              <a:solidFill>
                <a:schemeClr val="accent1">
                  <a:lumMod val="50000"/>
                </a:schemeClr>
              </a:solidFill>
            </a:endParaRPr>
          </a:p>
        </p:txBody>
      </p:sp>
      <p:sp>
        <p:nvSpPr>
          <p:cNvPr id="9" name="CaixaDeTexto 8">
            <a:extLst>
              <a:ext uri="{FF2B5EF4-FFF2-40B4-BE49-F238E27FC236}">
                <a16:creationId xmlns:a16="http://schemas.microsoft.com/office/drawing/2014/main" xmlns="" id="{BBA5D140-CEE0-4A60-80DF-E3BDEC14C02B}"/>
              </a:ext>
            </a:extLst>
          </p:cNvPr>
          <p:cNvSpPr txBox="1"/>
          <p:nvPr/>
        </p:nvSpPr>
        <p:spPr>
          <a:xfrm>
            <a:off x="906378" y="1925831"/>
            <a:ext cx="10684041" cy="3939540"/>
          </a:xfrm>
          <a:prstGeom prst="rect">
            <a:avLst/>
          </a:prstGeom>
          <a:noFill/>
        </p:spPr>
        <p:txBody>
          <a:bodyPr wrap="square" rtlCol="0">
            <a:spAutoFit/>
          </a:bodyPr>
          <a:lstStyle/>
          <a:p>
            <a:pPr algn="ctr">
              <a:spcAft>
                <a:spcPts val="600"/>
              </a:spcAft>
            </a:pPr>
            <a:r>
              <a:rPr lang="pt-BR" sz="25000" b="1" dirty="0">
                <a:solidFill>
                  <a:srgbClr val="FF0000"/>
                </a:solidFill>
              </a:rPr>
              <a:t>X</a:t>
            </a:r>
            <a:endParaRPr lang="pt-BR" sz="25000" dirty="0">
              <a:solidFill>
                <a:srgbClr val="FF0000"/>
              </a:solidFill>
              <a:highlight>
                <a:srgbClr val="FFFF00"/>
              </a:highlight>
            </a:endParaRPr>
          </a:p>
        </p:txBody>
      </p:sp>
    </p:spTree>
    <p:extLst>
      <p:ext uri="{BB962C8B-B14F-4D97-AF65-F5344CB8AC3E}">
        <p14:creationId xmlns:p14="http://schemas.microsoft.com/office/powerpoint/2010/main" val="270448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fade">
                                      <p:cBhvr>
                                        <p:cTn id="18" dur="2000"/>
                                        <p:tgtEl>
                                          <p:spTgt spid="9">
                                            <p:txEl>
                                              <p:pRg st="0" end="0"/>
                                            </p:txEl>
                                          </p:spTgt>
                                        </p:tgtEl>
                                      </p:cBhvr>
                                    </p:animEffect>
                                    <p:anim calcmode="lin" valueType="num">
                                      <p:cBhvr>
                                        <p:cTn id="19" dur="2000" fill="hold"/>
                                        <p:tgtEl>
                                          <p:spTgt spid="9">
                                            <p:txEl>
                                              <p:pRg st="0" end="0"/>
                                            </p:txEl>
                                          </p:spTgt>
                                        </p:tgtEl>
                                        <p:attrNameLst>
                                          <p:attrName>ppt_w</p:attrName>
                                        </p:attrNameLst>
                                      </p:cBhvr>
                                      <p:tavLst>
                                        <p:tav tm="0" fmla="#ppt_w*sin(2.5*pi*$)">
                                          <p:val>
                                            <p:fltVal val="0"/>
                                          </p:val>
                                        </p:tav>
                                        <p:tav tm="100000">
                                          <p:val>
                                            <p:fltVal val="1"/>
                                          </p:val>
                                        </p:tav>
                                      </p:tavLst>
                                    </p:anim>
                                    <p:anim calcmode="lin" valueType="num">
                                      <p:cBhvr>
                                        <p:cTn id="20" dur="2000" fill="hold"/>
                                        <p:tgtEl>
                                          <p:spTgt spid="9">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APOSENTADORIA: AS REGRAS DE INGRESSO</a:t>
            </a:r>
          </a:p>
        </p:txBody>
      </p:sp>
      <p:sp>
        <p:nvSpPr>
          <p:cNvPr id="6" name="CaixaDeTexto 5"/>
          <p:cNvSpPr txBox="1"/>
          <p:nvPr/>
        </p:nvSpPr>
        <p:spPr>
          <a:xfrm>
            <a:off x="753978" y="1773431"/>
            <a:ext cx="10684041" cy="4016484"/>
          </a:xfrm>
          <a:prstGeom prst="rect">
            <a:avLst/>
          </a:prstGeom>
          <a:noFill/>
        </p:spPr>
        <p:txBody>
          <a:bodyPr wrap="square" rtlCol="0">
            <a:spAutoFit/>
          </a:bodyPr>
          <a:lstStyle/>
          <a:p>
            <a:pPr algn="just">
              <a:spcAft>
                <a:spcPts val="600"/>
              </a:spcAft>
            </a:pPr>
            <a:r>
              <a:rPr lang="pt-BR" sz="2800" b="1" dirty="0">
                <a:solidFill>
                  <a:schemeClr val="accent5">
                    <a:lumMod val="75000"/>
                  </a:schemeClr>
                </a:solidFill>
              </a:rPr>
              <a:t>2. </a:t>
            </a:r>
            <a:r>
              <a:rPr lang="pt-BR" sz="2500" dirty="0">
                <a:solidFill>
                  <a:schemeClr val="accent5">
                    <a:lumMod val="75000"/>
                  </a:schemeClr>
                </a:solidFill>
              </a:rPr>
              <a:t>Beltrana, servidora ocupante do cargo efetivo de Procuradora, regularmente filiada ao RPPS do Mun. de Liberdade, 56 anos de idade, 34 anos de contribuição:</a:t>
            </a:r>
          </a:p>
          <a:p>
            <a:pPr marL="342900" indent="-342900" algn="just">
              <a:spcAft>
                <a:spcPts val="600"/>
              </a:spcAft>
              <a:buFontTx/>
              <a:buChar char="-"/>
            </a:pPr>
            <a:r>
              <a:rPr lang="pt-BR" sz="2500" dirty="0">
                <a:solidFill>
                  <a:schemeClr val="accent5">
                    <a:lumMod val="75000"/>
                  </a:schemeClr>
                </a:solidFill>
              </a:rPr>
              <a:t>01/02/85 a 31/01/97 (12 anos) balconista na agropecuária X;</a:t>
            </a:r>
          </a:p>
          <a:p>
            <a:pPr marL="342900" indent="-342900" algn="just">
              <a:spcAft>
                <a:spcPts val="600"/>
              </a:spcAft>
              <a:buFontTx/>
              <a:buChar char="-"/>
            </a:pPr>
            <a:r>
              <a:rPr lang="pt-BR" sz="2500" dirty="0">
                <a:solidFill>
                  <a:schemeClr val="accent5">
                    <a:lumMod val="75000"/>
                  </a:schemeClr>
                </a:solidFill>
              </a:rPr>
              <a:t>01/02/97 a 31/01/06 (9 anos) professora efetiva de Esperança (RGPS);</a:t>
            </a:r>
          </a:p>
          <a:p>
            <a:pPr marL="342900" indent="-342900" algn="just">
              <a:spcAft>
                <a:spcPts val="600"/>
              </a:spcAft>
              <a:buFontTx/>
              <a:buChar char="-"/>
            </a:pPr>
            <a:r>
              <a:rPr lang="pt-BR" sz="2500" dirty="0">
                <a:solidFill>
                  <a:schemeClr val="accent5">
                    <a:lumMod val="75000"/>
                  </a:schemeClr>
                </a:solidFill>
              </a:rPr>
              <a:t>01/02/06 a 31/05/19 (13 anos, 4 meses) Procuradora Municipal de Liberdade.</a:t>
            </a:r>
          </a:p>
          <a:p>
            <a:pPr algn="just">
              <a:spcAft>
                <a:spcPts val="600"/>
              </a:spcAft>
            </a:pPr>
            <a:r>
              <a:rPr lang="pt-BR" sz="2500" dirty="0">
                <a:solidFill>
                  <a:schemeClr val="accent5">
                    <a:lumMod val="75000"/>
                  </a:schemeClr>
                </a:solidFill>
              </a:rPr>
              <a:t>Requer aposentadoria com proventos integrais calculados pela remuneração no cargo efetivo.</a:t>
            </a:r>
          </a:p>
          <a:p>
            <a:pPr algn="just">
              <a:spcAft>
                <a:spcPts val="600"/>
              </a:spcAft>
            </a:pPr>
            <a:r>
              <a:rPr lang="pt-BR" sz="2500" dirty="0">
                <a:solidFill>
                  <a:schemeClr val="accent5">
                    <a:lumMod val="75000"/>
                  </a:schemeClr>
                </a:solidFill>
                <a:highlight>
                  <a:srgbClr val="FFFF00"/>
                </a:highlight>
              </a:rPr>
              <a:t>Neste cenário, Beltrana tem direito a aposentadoria pleiteada? Qual o fundamento?</a:t>
            </a:r>
            <a:endParaRPr lang="pt-BR" sz="2500" dirty="0">
              <a:solidFill>
                <a:schemeClr val="accent1">
                  <a:lumMod val="50000"/>
                </a:schemeClr>
              </a:solidFill>
              <a:highlight>
                <a:srgbClr val="FFFF00"/>
              </a:highlight>
            </a:endParaRPr>
          </a:p>
        </p:txBody>
      </p:sp>
      <p:sp>
        <p:nvSpPr>
          <p:cNvPr id="7" name="CaixaDeTexto 6">
            <a:extLst>
              <a:ext uri="{FF2B5EF4-FFF2-40B4-BE49-F238E27FC236}">
                <a16:creationId xmlns:a16="http://schemas.microsoft.com/office/drawing/2014/main" xmlns="" id="{04ED3B21-6FF0-4B07-845E-54CF8AED94AA}"/>
              </a:ext>
            </a:extLst>
          </p:cNvPr>
          <p:cNvSpPr txBox="1"/>
          <p:nvPr/>
        </p:nvSpPr>
        <p:spPr>
          <a:xfrm>
            <a:off x="753977" y="1773431"/>
            <a:ext cx="10684041" cy="4016484"/>
          </a:xfrm>
          <a:prstGeom prst="rect">
            <a:avLst/>
          </a:prstGeom>
          <a:noFill/>
        </p:spPr>
        <p:txBody>
          <a:bodyPr wrap="square" rtlCol="0">
            <a:spAutoFit/>
          </a:bodyPr>
          <a:lstStyle/>
          <a:p>
            <a:pPr algn="just">
              <a:spcAft>
                <a:spcPts val="600"/>
              </a:spcAft>
            </a:pPr>
            <a:r>
              <a:rPr lang="pt-BR" sz="2800" b="1" dirty="0">
                <a:solidFill>
                  <a:schemeClr val="accent5">
                    <a:lumMod val="75000"/>
                  </a:schemeClr>
                </a:solidFill>
              </a:rPr>
              <a:t>2. </a:t>
            </a:r>
            <a:r>
              <a:rPr lang="pt-BR" sz="2500" dirty="0">
                <a:solidFill>
                  <a:schemeClr val="accent5">
                    <a:lumMod val="75000"/>
                  </a:schemeClr>
                </a:solidFill>
              </a:rPr>
              <a:t>Beltrana, servidora ocupante do cargo efetivo de Procuradora, regularmente filiada ao RPPS do Mun. de Liberdade, 56 anos de idade, 34 anos de contribuição:</a:t>
            </a:r>
          </a:p>
          <a:p>
            <a:pPr marL="342900" indent="-342900" algn="just">
              <a:spcAft>
                <a:spcPts val="600"/>
              </a:spcAft>
              <a:buFontTx/>
              <a:buChar char="-"/>
            </a:pPr>
            <a:r>
              <a:rPr lang="pt-BR" sz="2500" dirty="0">
                <a:solidFill>
                  <a:schemeClr val="accent5">
                    <a:lumMod val="75000"/>
                  </a:schemeClr>
                </a:solidFill>
              </a:rPr>
              <a:t>01/02/85 a 31/01/97 (12 anos) balconista na agropecuária X;</a:t>
            </a:r>
          </a:p>
          <a:p>
            <a:pPr marL="342900" indent="-342900" algn="just">
              <a:spcAft>
                <a:spcPts val="600"/>
              </a:spcAft>
              <a:buFontTx/>
              <a:buChar char="-"/>
            </a:pPr>
            <a:r>
              <a:rPr lang="pt-BR" sz="2500" dirty="0">
                <a:solidFill>
                  <a:schemeClr val="accent5">
                    <a:lumMod val="75000"/>
                  </a:schemeClr>
                </a:solidFill>
              </a:rPr>
              <a:t>01/02/97 a 31/01/06 (9 anos) professora efetiva de Esperança (RGPS);</a:t>
            </a:r>
          </a:p>
          <a:p>
            <a:pPr marL="342900" indent="-342900" algn="just">
              <a:spcAft>
                <a:spcPts val="600"/>
              </a:spcAft>
              <a:buFontTx/>
              <a:buChar char="-"/>
            </a:pPr>
            <a:r>
              <a:rPr lang="pt-BR" sz="2500" dirty="0">
                <a:solidFill>
                  <a:srgbClr val="FF0000"/>
                </a:solidFill>
              </a:rPr>
              <a:t>01/02/06 a 31/05/19 (13 anos, 4 meses) Procuradora Municipal de Liberdade.</a:t>
            </a:r>
          </a:p>
          <a:p>
            <a:pPr algn="just">
              <a:spcAft>
                <a:spcPts val="600"/>
              </a:spcAft>
            </a:pPr>
            <a:r>
              <a:rPr lang="pt-BR" sz="2500" dirty="0">
                <a:solidFill>
                  <a:schemeClr val="accent5">
                    <a:lumMod val="75000"/>
                  </a:schemeClr>
                </a:solidFill>
              </a:rPr>
              <a:t>Requer aposentadoria com proventos integrais calculados pela remuneração no cargo efetivo.</a:t>
            </a:r>
          </a:p>
          <a:p>
            <a:pPr algn="just">
              <a:spcAft>
                <a:spcPts val="600"/>
              </a:spcAft>
            </a:pPr>
            <a:r>
              <a:rPr lang="pt-BR" sz="2500" dirty="0">
                <a:solidFill>
                  <a:schemeClr val="accent5">
                    <a:lumMod val="75000"/>
                  </a:schemeClr>
                </a:solidFill>
                <a:highlight>
                  <a:srgbClr val="FFFF00"/>
                </a:highlight>
              </a:rPr>
              <a:t>Neste cenário, Beltrana tem direito a aposentadoria pleiteada? Qual o fundamento?</a:t>
            </a:r>
            <a:endParaRPr lang="pt-BR" sz="2500" dirty="0">
              <a:solidFill>
                <a:schemeClr val="accent1">
                  <a:lumMod val="50000"/>
                </a:schemeClr>
              </a:solidFill>
              <a:highlight>
                <a:srgbClr val="FFFF00"/>
              </a:highlight>
            </a:endParaRPr>
          </a:p>
        </p:txBody>
      </p:sp>
      <p:sp>
        <p:nvSpPr>
          <p:cNvPr id="9" name="CaixaDeTexto 8">
            <a:extLst>
              <a:ext uri="{FF2B5EF4-FFF2-40B4-BE49-F238E27FC236}">
                <a16:creationId xmlns:a16="http://schemas.microsoft.com/office/drawing/2014/main" xmlns="" id="{28C21CFF-5561-487B-B656-7ED702365F1F}"/>
              </a:ext>
            </a:extLst>
          </p:cNvPr>
          <p:cNvSpPr txBox="1"/>
          <p:nvPr/>
        </p:nvSpPr>
        <p:spPr>
          <a:xfrm>
            <a:off x="906378" y="1925831"/>
            <a:ext cx="10684041" cy="3939540"/>
          </a:xfrm>
          <a:prstGeom prst="rect">
            <a:avLst/>
          </a:prstGeom>
          <a:noFill/>
        </p:spPr>
        <p:txBody>
          <a:bodyPr wrap="square" rtlCol="0">
            <a:spAutoFit/>
          </a:bodyPr>
          <a:lstStyle/>
          <a:p>
            <a:pPr algn="ctr">
              <a:spcAft>
                <a:spcPts val="600"/>
              </a:spcAft>
            </a:pPr>
            <a:r>
              <a:rPr lang="pt-BR" sz="25000" b="1" dirty="0">
                <a:solidFill>
                  <a:srgbClr val="FF0000"/>
                </a:solidFill>
              </a:rPr>
              <a:t>X</a:t>
            </a:r>
            <a:endParaRPr lang="pt-BR" sz="25000" dirty="0">
              <a:solidFill>
                <a:srgbClr val="FF0000"/>
              </a:solidFill>
              <a:highlight>
                <a:srgbClr val="FFFF00"/>
              </a:highlight>
            </a:endParaRPr>
          </a:p>
        </p:txBody>
      </p:sp>
    </p:spTree>
    <p:extLst>
      <p:ext uri="{BB962C8B-B14F-4D97-AF65-F5344CB8AC3E}">
        <p14:creationId xmlns:p14="http://schemas.microsoft.com/office/powerpoint/2010/main" val="275471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2000"/>
                                        <p:tgtEl>
                                          <p:spTgt spid="9"/>
                                        </p:tgtEl>
                                      </p:cBhvr>
                                    </p:animEffect>
                                    <p:anim calcmode="lin" valueType="num">
                                      <p:cBhvr>
                                        <p:cTn id="15" dur="2000" fill="hold"/>
                                        <p:tgtEl>
                                          <p:spTgt spid="9"/>
                                        </p:tgtEl>
                                        <p:attrNameLst>
                                          <p:attrName>ppt_w</p:attrName>
                                        </p:attrNameLst>
                                      </p:cBhvr>
                                      <p:tavLst>
                                        <p:tav tm="0" fmla="#ppt_w*sin(2.5*pi*$)">
                                          <p:val>
                                            <p:fltVal val="0"/>
                                          </p:val>
                                        </p:tav>
                                        <p:tav tm="100000">
                                          <p:val>
                                            <p:fltVal val="1"/>
                                          </p:val>
                                        </p:tav>
                                      </p:tavLst>
                                    </p:anim>
                                    <p:anim calcmode="lin" valueType="num">
                                      <p:cBhvr>
                                        <p:cTn id="16"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375718" y="1545367"/>
            <a:ext cx="9440561" cy="707886"/>
          </a:xfrm>
          <a:prstGeom prst="rect">
            <a:avLst/>
          </a:prstGeom>
          <a:noFill/>
        </p:spPr>
        <p:txBody>
          <a:bodyPr wrap="square" rtlCol="0">
            <a:spAutoFit/>
          </a:bodyPr>
          <a:lstStyle/>
          <a:p>
            <a:pPr algn="ctr"/>
            <a:r>
              <a:rPr lang="pt-BR" sz="4000" b="1" dirty="0" smtClean="0">
                <a:latin typeface="Arial" panose="020B0604020202020204" pitchFamily="34" charset="0"/>
                <a:cs typeface="Arial" panose="020B0604020202020204" pitchFamily="34" charset="0"/>
              </a:rPr>
              <a:t>O Tribunal de Contas e o RPPS</a:t>
            </a:r>
            <a:endParaRPr lang="pt-BR" sz="4000" b="1" dirty="0">
              <a:latin typeface="Arial" panose="020B0604020202020204" pitchFamily="34" charset="0"/>
              <a:cs typeface="Arial" panose="020B0604020202020204" pitchFamily="34" charset="0"/>
            </a:endParaRPr>
          </a:p>
        </p:txBody>
      </p:sp>
      <p:sp>
        <p:nvSpPr>
          <p:cNvPr id="6" name="CaixaDeTexto 5"/>
          <p:cNvSpPr txBox="1"/>
          <p:nvPr/>
        </p:nvSpPr>
        <p:spPr>
          <a:xfrm>
            <a:off x="2817340" y="2905780"/>
            <a:ext cx="6557318" cy="1077218"/>
          </a:xfrm>
          <a:prstGeom prst="rect">
            <a:avLst/>
          </a:prstGeom>
          <a:noFill/>
        </p:spPr>
        <p:txBody>
          <a:bodyPr wrap="square" rtlCol="0">
            <a:spAutoFit/>
          </a:bodyPr>
          <a:lstStyle/>
          <a:p>
            <a:pPr algn="ctr"/>
            <a:r>
              <a:rPr lang="pt-BR" sz="2800" b="1" dirty="0" err="1" smtClean="0">
                <a:solidFill>
                  <a:schemeClr val="accent1"/>
                </a:solidFill>
                <a:latin typeface="Arial" panose="020B0604020202020204" pitchFamily="34" charset="0"/>
                <a:cs typeface="Arial" panose="020B0604020202020204" pitchFamily="34" charset="0"/>
              </a:rPr>
              <a:t>Wilmar</a:t>
            </a:r>
            <a:r>
              <a:rPr lang="pt-BR" sz="2800" b="1" dirty="0" smtClean="0">
                <a:solidFill>
                  <a:schemeClr val="accent1"/>
                </a:solidFill>
                <a:latin typeface="Arial" panose="020B0604020202020204" pitchFamily="34" charset="0"/>
                <a:cs typeface="Arial" panose="020B0604020202020204" pitchFamily="34" charset="0"/>
              </a:rPr>
              <a:t> da Costa Martins Junior</a:t>
            </a:r>
          </a:p>
          <a:p>
            <a:pPr algn="ctr"/>
            <a:r>
              <a:rPr lang="pt-BR" b="1" dirty="0" smtClean="0">
                <a:solidFill>
                  <a:schemeClr val="accent1"/>
                </a:solidFill>
                <a:latin typeface="Arial" panose="020B0604020202020204" pitchFamily="34" charset="0"/>
                <a:cs typeface="Arial" panose="020B0604020202020204" pitchFamily="34" charset="0"/>
              </a:rPr>
              <a:t>Coordenador de Monitoramento e Execuções no TCEPR</a:t>
            </a:r>
          </a:p>
          <a:p>
            <a:pPr algn="ctr"/>
            <a:r>
              <a:rPr lang="pt-BR" b="1" dirty="0" smtClean="0">
                <a:solidFill>
                  <a:schemeClr val="accent1"/>
                </a:solidFill>
                <a:latin typeface="Arial" panose="020B0604020202020204" pitchFamily="34" charset="0"/>
                <a:cs typeface="Arial" panose="020B0604020202020204" pitchFamily="34" charset="0"/>
              </a:rPr>
              <a:t>Auditor de Controle Externo – área jurídica</a:t>
            </a:r>
            <a:endParaRPr lang="pt-BR" b="1"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751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122329" y="1205322"/>
            <a:ext cx="9961452" cy="553998"/>
          </a:xfrm>
          <a:prstGeom prst="rect">
            <a:avLst/>
          </a:prstGeom>
          <a:noFill/>
        </p:spPr>
        <p:txBody>
          <a:bodyPr wrap="square" rtlCol="0" anchor="t">
            <a:spAutoFit/>
          </a:bodyPr>
          <a:lstStyle/>
          <a:p>
            <a:pPr algn="ctr"/>
            <a:r>
              <a:rPr lang="pt-BR" sz="3000" b="1" dirty="0">
                <a:solidFill>
                  <a:schemeClr val="accent5">
                    <a:lumMod val="75000"/>
                  </a:schemeClr>
                </a:solidFill>
                <a:cs typeface="Calibri"/>
              </a:rPr>
              <a:t>A APRECIAÇÃO DAS APOSENTADORIAS E PENSÕES NO TCE-PR</a:t>
            </a:r>
            <a:endParaRPr lang="pt-BR" sz="3000" b="1" dirty="0">
              <a:solidFill>
                <a:schemeClr val="accent5">
                  <a:lumMod val="75000"/>
                </a:schemeClr>
              </a:solidFill>
            </a:endParaRPr>
          </a:p>
        </p:txBody>
      </p:sp>
      <p:sp>
        <p:nvSpPr>
          <p:cNvPr id="6" name="CaixaDeTexto 5"/>
          <p:cNvSpPr txBox="1"/>
          <p:nvPr/>
        </p:nvSpPr>
        <p:spPr>
          <a:xfrm>
            <a:off x="1404551" y="2964642"/>
            <a:ext cx="9382897" cy="2323713"/>
          </a:xfrm>
          <a:prstGeom prst="rect">
            <a:avLst/>
          </a:prstGeom>
          <a:noFill/>
        </p:spPr>
        <p:txBody>
          <a:bodyPr wrap="square" rtlCol="0" anchor="t">
            <a:spAutoFit/>
          </a:bodyPr>
          <a:lstStyle/>
          <a:p>
            <a:pPr algn="just">
              <a:spcAft>
                <a:spcPts val="600"/>
              </a:spcAft>
            </a:pPr>
            <a:r>
              <a:rPr lang="pt-BR" sz="2500" b="1" dirty="0">
                <a:solidFill>
                  <a:schemeClr val="accent5">
                    <a:lumMod val="75000"/>
                  </a:schemeClr>
                </a:solidFill>
                <a:cs typeface="Calibri"/>
              </a:rPr>
              <a:t>Automatização das análises</a:t>
            </a:r>
          </a:p>
          <a:p>
            <a:pPr algn="just">
              <a:spcAft>
                <a:spcPts val="600"/>
              </a:spcAft>
            </a:pPr>
            <a:r>
              <a:rPr lang="pt-BR" sz="2500" b="1" dirty="0">
                <a:solidFill>
                  <a:schemeClr val="accent5">
                    <a:lumMod val="75000"/>
                  </a:schemeClr>
                </a:solidFill>
                <a:cs typeface="Calibri"/>
              </a:rPr>
              <a:t>Incentivos</a:t>
            </a:r>
          </a:p>
          <a:p>
            <a:pPr marL="457200" indent="-457200" algn="just">
              <a:spcAft>
                <a:spcPts val="600"/>
              </a:spcAft>
              <a:buFont typeface="Arial" panose="020B0604020202020204" pitchFamily="34" charset="0"/>
              <a:buChar char="•"/>
            </a:pPr>
            <a:r>
              <a:rPr lang="pt-BR" sz="2500" dirty="0">
                <a:solidFill>
                  <a:schemeClr val="accent5">
                    <a:lumMod val="75000"/>
                  </a:schemeClr>
                </a:solidFill>
                <a:cs typeface="Calibri"/>
              </a:rPr>
              <a:t>Celeridade (tempestividade)</a:t>
            </a:r>
          </a:p>
          <a:p>
            <a:pPr marL="457200" indent="-457200" algn="just">
              <a:spcAft>
                <a:spcPts val="600"/>
              </a:spcAft>
              <a:buFont typeface="Arial" panose="020B0604020202020204" pitchFamily="34" charset="0"/>
              <a:buChar char="•"/>
            </a:pPr>
            <a:r>
              <a:rPr lang="pt-BR" sz="2500" dirty="0">
                <a:solidFill>
                  <a:schemeClr val="accent5">
                    <a:lumMod val="75000"/>
                  </a:schemeClr>
                </a:solidFill>
                <a:cs typeface="Calibri"/>
              </a:rPr>
              <a:t>Economicidade (recursos tecnológicos)</a:t>
            </a:r>
          </a:p>
          <a:p>
            <a:pPr marL="457200" indent="-457200" algn="just">
              <a:spcAft>
                <a:spcPts val="600"/>
              </a:spcAft>
              <a:buFont typeface="Arial" panose="020B0604020202020204" pitchFamily="34" charset="0"/>
              <a:buChar char="•"/>
            </a:pPr>
            <a:r>
              <a:rPr lang="pt-BR" sz="2500" dirty="0">
                <a:solidFill>
                  <a:schemeClr val="accent5">
                    <a:lumMod val="75000"/>
                  </a:schemeClr>
                </a:solidFill>
                <a:cs typeface="Calibri"/>
              </a:rPr>
              <a:t>Eficiência (compensação previdenciária)</a:t>
            </a:r>
          </a:p>
        </p:txBody>
      </p:sp>
      <p:sp>
        <p:nvSpPr>
          <p:cNvPr id="7" name="CaixaDeTexto 6">
            <a:extLst>
              <a:ext uri="{FF2B5EF4-FFF2-40B4-BE49-F238E27FC236}">
                <a16:creationId xmlns:a16="http://schemas.microsoft.com/office/drawing/2014/main" xmlns="" id="{183DEA8F-E994-445B-8556-7776A45872C7}"/>
              </a:ext>
            </a:extLst>
          </p:cNvPr>
          <p:cNvSpPr txBox="1"/>
          <p:nvPr/>
        </p:nvSpPr>
        <p:spPr>
          <a:xfrm>
            <a:off x="1411606" y="1984946"/>
            <a:ext cx="9382897" cy="523220"/>
          </a:xfrm>
          <a:prstGeom prst="rect">
            <a:avLst/>
          </a:prstGeom>
          <a:noFill/>
        </p:spPr>
        <p:txBody>
          <a:bodyPr wrap="square" rtlCol="0" anchor="t">
            <a:spAutoFit/>
          </a:bodyPr>
          <a:lstStyle/>
          <a:p>
            <a:pPr algn="just">
              <a:spcAft>
                <a:spcPts val="600"/>
              </a:spcAft>
            </a:pPr>
            <a:r>
              <a:rPr lang="pt-BR" sz="2800" b="1" dirty="0" err="1">
                <a:solidFill>
                  <a:schemeClr val="accent5">
                    <a:lumMod val="75000"/>
                  </a:schemeClr>
                </a:solidFill>
                <a:cs typeface="Calibri"/>
              </a:rPr>
              <a:t>TCs</a:t>
            </a:r>
            <a:r>
              <a:rPr lang="pt-BR" sz="2800" b="1" dirty="0">
                <a:solidFill>
                  <a:schemeClr val="accent5">
                    <a:lumMod val="75000"/>
                  </a:schemeClr>
                </a:solidFill>
                <a:cs typeface="Calibri"/>
              </a:rPr>
              <a:t> </a:t>
            </a:r>
            <a:r>
              <a:rPr lang="pt-BR" sz="2000" b="1" dirty="0">
                <a:solidFill>
                  <a:schemeClr val="accent5">
                    <a:lumMod val="75000"/>
                  </a:schemeClr>
                </a:solidFill>
                <a:cs typeface="Calibri"/>
                <a:sym typeface="Wingdings" panose="05000000000000000000" pitchFamily="2" charset="2"/>
              </a:rPr>
              <a:t></a:t>
            </a:r>
            <a:r>
              <a:rPr lang="pt-BR" sz="2800" b="1" dirty="0">
                <a:solidFill>
                  <a:schemeClr val="accent5">
                    <a:lumMod val="75000"/>
                  </a:schemeClr>
                </a:solidFill>
                <a:cs typeface="Calibri"/>
              </a:rPr>
              <a:t> Apreciar</a:t>
            </a:r>
            <a:r>
              <a:rPr lang="pt-BR" sz="2800" dirty="0">
                <a:solidFill>
                  <a:schemeClr val="accent5">
                    <a:lumMod val="75000"/>
                  </a:schemeClr>
                </a:solidFill>
                <a:cs typeface="Calibri"/>
              </a:rPr>
              <a:t>, para fins de registro,</a:t>
            </a:r>
            <a:r>
              <a:rPr lang="pt-BR" sz="2800" b="1" dirty="0">
                <a:solidFill>
                  <a:schemeClr val="accent5">
                    <a:lumMod val="75000"/>
                  </a:schemeClr>
                </a:solidFill>
                <a:cs typeface="Calibri"/>
              </a:rPr>
              <a:t> a legalidade</a:t>
            </a:r>
          </a:p>
        </p:txBody>
      </p:sp>
    </p:spTree>
    <p:extLst>
      <p:ext uri="{BB962C8B-B14F-4D97-AF65-F5344CB8AC3E}">
        <p14:creationId xmlns:p14="http://schemas.microsoft.com/office/powerpoint/2010/main" val="114061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122329" y="1205322"/>
            <a:ext cx="9961452" cy="553998"/>
          </a:xfrm>
          <a:prstGeom prst="rect">
            <a:avLst/>
          </a:prstGeom>
          <a:noFill/>
        </p:spPr>
        <p:txBody>
          <a:bodyPr wrap="square" rtlCol="0" anchor="t">
            <a:spAutoFit/>
          </a:bodyPr>
          <a:lstStyle/>
          <a:p>
            <a:pPr algn="ctr"/>
            <a:r>
              <a:rPr lang="pt-BR" sz="3000" b="1" dirty="0">
                <a:solidFill>
                  <a:schemeClr val="accent5">
                    <a:lumMod val="75000"/>
                  </a:schemeClr>
                </a:solidFill>
                <a:cs typeface="Calibri"/>
              </a:rPr>
              <a:t>A APRECIAÇÃO DAS APOSENTADORIAS E PENSÕES NO TCE-PR</a:t>
            </a:r>
            <a:endParaRPr lang="pt-BR" sz="3000" b="1" dirty="0">
              <a:solidFill>
                <a:schemeClr val="accent5">
                  <a:lumMod val="75000"/>
                </a:schemeClr>
              </a:solidFill>
            </a:endParaRPr>
          </a:p>
        </p:txBody>
      </p:sp>
      <p:sp>
        <p:nvSpPr>
          <p:cNvPr id="6" name="CaixaDeTexto 5"/>
          <p:cNvSpPr txBox="1"/>
          <p:nvPr/>
        </p:nvSpPr>
        <p:spPr>
          <a:xfrm>
            <a:off x="1122329" y="2224987"/>
            <a:ext cx="10315692" cy="2785378"/>
          </a:xfrm>
          <a:prstGeom prst="rect">
            <a:avLst/>
          </a:prstGeom>
          <a:noFill/>
        </p:spPr>
        <p:txBody>
          <a:bodyPr wrap="square" rtlCol="0" anchor="t">
            <a:spAutoFit/>
          </a:bodyPr>
          <a:lstStyle/>
          <a:p>
            <a:pPr algn="just">
              <a:spcAft>
                <a:spcPts val="600"/>
              </a:spcAft>
            </a:pPr>
            <a:r>
              <a:rPr lang="pt-BR" sz="2500" b="1" dirty="0">
                <a:solidFill>
                  <a:schemeClr val="accent5">
                    <a:lumMod val="75000"/>
                  </a:schemeClr>
                </a:solidFill>
                <a:cs typeface="Calibri"/>
              </a:rPr>
              <a:t>Aposentadorias</a:t>
            </a:r>
            <a:endParaRPr lang="pt-BR" sz="2500" dirty="0">
              <a:solidFill>
                <a:schemeClr val="accent5">
                  <a:lumMod val="75000"/>
                </a:schemeClr>
              </a:solidFill>
              <a:cs typeface="Calibri"/>
            </a:endParaRPr>
          </a:p>
          <a:p>
            <a:pPr marL="457200" indent="-457200" algn="just">
              <a:spcAft>
                <a:spcPts val="600"/>
              </a:spcAft>
              <a:buFont typeface="Arial" panose="020B0604020202020204" pitchFamily="34" charset="0"/>
              <a:buChar char="•"/>
            </a:pPr>
            <a:r>
              <a:rPr lang="pt-BR" sz="2500" dirty="0">
                <a:solidFill>
                  <a:schemeClr val="accent5">
                    <a:lumMod val="75000"/>
                  </a:schemeClr>
                </a:solidFill>
                <a:cs typeface="Calibri"/>
              </a:rPr>
              <a:t>Validação das verbas e cargos</a:t>
            </a:r>
          </a:p>
          <a:p>
            <a:pPr marL="457200" indent="-457200" algn="just">
              <a:spcAft>
                <a:spcPts val="600"/>
              </a:spcAft>
              <a:buFont typeface="Arial" panose="020B0604020202020204" pitchFamily="34" charset="0"/>
              <a:buChar char="•"/>
            </a:pPr>
            <a:r>
              <a:rPr lang="pt-BR" sz="2500" dirty="0">
                <a:solidFill>
                  <a:schemeClr val="accent5">
                    <a:lumMod val="75000"/>
                  </a:schemeClr>
                </a:solidFill>
                <a:cs typeface="Calibri"/>
              </a:rPr>
              <a:t>Análise automatizada com “diligência” automática</a:t>
            </a:r>
          </a:p>
          <a:p>
            <a:pPr marL="457200" indent="-457200" algn="just">
              <a:spcAft>
                <a:spcPts val="600"/>
              </a:spcAft>
              <a:buFont typeface="Arial" panose="020B0604020202020204" pitchFamily="34" charset="0"/>
              <a:buChar char="•"/>
            </a:pPr>
            <a:r>
              <a:rPr lang="pt-BR" sz="2500" dirty="0">
                <a:solidFill>
                  <a:schemeClr val="accent5">
                    <a:lumMod val="75000"/>
                  </a:schemeClr>
                </a:solidFill>
                <a:cs typeface="Calibri"/>
              </a:rPr>
              <a:t>Amostra de segurança (10%)</a:t>
            </a:r>
          </a:p>
          <a:p>
            <a:pPr marL="457200" indent="-457200" algn="just">
              <a:spcAft>
                <a:spcPts val="600"/>
              </a:spcAft>
              <a:buFont typeface="Arial" panose="020B0604020202020204" pitchFamily="34" charset="0"/>
              <a:buChar char="•"/>
            </a:pPr>
            <a:r>
              <a:rPr lang="pt-BR" sz="2500" dirty="0">
                <a:solidFill>
                  <a:schemeClr val="accent5">
                    <a:lumMod val="75000"/>
                  </a:schemeClr>
                </a:solidFill>
                <a:cs typeface="Calibri"/>
              </a:rPr>
              <a:t>Na reanálise, permanecendo inconsistências, entra para análise individual</a:t>
            </a:r>
          </a:p>
          <a:p>
            <a:pPr marL="457200" indent="-457200" algn="just">
              <a:spcAft>
                <a:spcPts val="600"/>
              </a:spcAft>
              <a:buFont typeface="Arial" panose="020B0604020202020204" pitchFamily="34" charset="0"/>
              <a:buChar char="•"/>
            </a:pPr>
            <a:r>
              <a:rPr lang="pt-BR" sz="2500" dirty="0">
                <a:solidFill>
                  <a:schemeClr val="accent5">
                    <a:lumMod val="75000"/>
                  </a:schemeClr>
                </a:solidFill>
                <a:cs typeface="Calibri"/>
              </a:rPr>
              <a:t>Situações específicas (especial, ordem judicial, </a:t>
            </a:r>
            <a:r>
              <a:rPr lang="pt-BR" sz="2500" dirty="0" err="1">
                <a:solidFill>
                  <a:schemeClr val="accent5">
                    <a:lumMod val="75000"/>
                  </a:schemeClr>
                </a:solidFill>
                <a:cs typeface="Calibri"/>
              </a:rPr>
              <a:t>etc</a:t>
            </a:r>
            <a:r>
              <a:rPr lang="pt-BR" sz="2500" dirty="0">
                <a:solidFill>
                  <a:schemeClr val="accent5">
                    <a:lumMod val="75000"/>
                  </a:schemeClr>
                </a:solidFill>
                <a:cs typeface="Calibri"/>
              </a:rPr>
              <a:t>)</a:t>
            </a:r>
          </a:p>
        </p:txBody>
      </p:sp>
    </p:spTree>
    <p:extLst>
      <p:ext uri="{BB962C8B-B14F-4D97-AF65-F5344CB8AC3E}">
        <p14:creationId xmlns:p14="http://schemas.microsoft.com/office/powerpoint/2010/main" val="3698714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122329" y="1205322"/>
            <a:ext cx="9961452" cy="553998"/>
          </a:xfrm>
          <a:prstGeom prst="rect">
            <a:avLst/>
          </a:prstGeom>
          <a:noFill/>
        </p:spPr>
        <p:txBody>
          <a:bodyPr wrap="square" rtlCol="0" anchor="t">
            <a:spAutoFit/>
          </a:bodyPr>
          <a:lstStyle/>
          <a:p>
            <a:pPr algn="ctr"/>
            <a:r>
              <a:rPr lang="pt-BR" sz="3000" b="1" dirty="0">
                <a:solidFill>
                  <a:schemeClr val="accent5">
                    <a:lumMod val="75000"/>
                  </a:schemeClr>
                </a:solidFill>
                <a:cs typeface="Calibri"/>
              </a:rPr>
              <a:t>Algumas novidades/curiosidades</a:t>
            </a:r>
            <a:endParaRPr lang="pt-BR" sz="3000" b="1" dirty="0">
              <a:solidFill>
                <a:schemeClr val="accent5">
                  <a:lumMod val="75000"/>
                </a:schemeClr>
              </a:solidFill>
            </a:endParaRPr>
          </a:p>
        </p:txBody>
      </p:sp>
      <p:sp>
        <p:nvSpPr>
          <p:cNvPr id="6" name="CaixaDeTexto 5"/>
          <p:cNvSpPr txBox="1"/>
          <p:nvPr/>
        </p:nvSpPr>
        <p:spPr>
          <a:xfrm>
            <a:off x="1122329" y="2224987"/>
            <a:ext cx="10315692" cy="3631763"/>
          </a:xfrm>
          <a:prstGeom prst="rect">
            <a:avLst/>
          </a:prstGeom>
          <a:noFill/>
        </p:spPr>
        <p:txBody>
          <a:bodyPr wrap="square" rtlCol="0" anchor="t">
            <a:spAutoFit/>
          </a:bodyPr>
          <a:lstStyle/>
          <a:p>
            <a:pPr marL="342900" indent="-342900" algn="just">
              <a:spcAft>
                <a:spcPts val="600"/>
              </a:spcAft>
              <a:buFont typeface="Arial" panose="020B0604020202020204" pitchFamily="34" charset="0"/>
              <a:buChar char="•"/>
            </a:pPr>
            <a:r>
              <a:rPr lang="pt-BR" sz="2500" b="1" dirty="0">
                <a:solidFill>
                  <a:schemeClr val="accent5">
                    <a:lumMod val="75000"/>
                  </a:schemeClr>
                </a:solidFill>
              </a:rPr>
              <a:t>MP n° 871/2019, Lei 13846/19</a:t>
            </a:r>
          </a:p>
          <a:p>
            <a:pPr marL="342900" indent="-342900" algn="just">
              <a:spcAft>
                <a:spcPts val="600"/>
              </a:spcAft>
              <a:buFont typeface="Arial" panose="020B0604020202020204" pitchFamily="34" charset="0"/>
              <a:buChar char="•"/>
            </a:pPr>
            <a:endParaRPr lang="pt-BR" sz="2500" b="1" dirty="0">
              <a:solidFill>
                <a:schemeClr val="accent5">
                  <a:lumMod val="75000"/>
                </a:schemeClr>
              </a:solidFill>
            </a:endParaRPr>
          </a:p>
          <a:p>
            <a:pPr marL="342900" indent="-342900" algn="just">
              <a:spcAft>
                <a:spcPts val="600"/>
              </a:spcAft>
              <a:buFont typeface="Arial" panose="020B0604020202020204" pitchFamily="34" charset="0"/>
              <a:buChar char="•"/>
            </a:pPr>
            <a:r>
              <a:rPr lang="pt-BR" sz="2500" b="1" dirty="0">
                <a:solidFill>
                  <a:schemeClr val="accent5">
                    <a:lumMod val="75000"/>
                  </a:schemeClr>
                </a:solidFill>
                <a:cs typeface="Calibri"/>
              </a:rPr>
              <a:t>Substitutivo</a:t>
            </a:r>
          </a:p>
          <a:p>
            <a:pPr marL="914400" lvl="1" indent="-457200" algn="just">
              <a:spcAft>
                <a:spcPts val="600"/>
              </a:spcAft>
              <a:buFont typeface="Arial" panose="020B0604020202020204" pitchFamily="34" charset="0"/>
              <a:buChar char="•"/>
            </a:pPr>
            <a:r>
              <a:rPr lang="pt-BR" sz="2500" dirty="0">
                <a:solidFill>
                  <a:schemeClr val="accent5">
                    <a:lumMod val="75000"/>
                  </a:schemeClr>
                </a:solidFill>
                <a:cs typeface="Calibri"/>
              </a:rPr>
              <a:t>Proventos da regra “permanente” para Estados, DF e Municípios</a:t>
            </a:r>
          </a:p>
          <a:p>
            <a:pPr marL="914400" lvl="1" indent="-457200" algn="just">
              <a:spcAft>
                <a:spcPts val="600"/>
              </a:spcAft>
              <a:buFont typeface="Arial" panose="020B0604020202020204" pitchFamily="34" charset="0"/>
              <a:buChar char="•"/>
            </a:pPr>
            <a:r>
              <a:rPr lang="pt-BR" sz="2500" dirty="0">
                <a:solidFill>
                  <a:schemeClr val="accent5">
                    <a:lumMod val="75000"/>
                  </a:schemeClr>
                </a:solidFill>
                <a:cs typeface="Calibri"/>
              </a:rPr>
              <a:t>Confusão jurídica</a:t>
            </a:r>
          </a:p>
          <a:p>
            <a:pPr marL="1371600" lvl="2" indent="-457200" algn="just">
              <a:spcAft>
                <a:spcPts val="600"/>
              </a:spcAft>
              <a:buFont typeface="Arial" panose="020B0604020202020204" pitchFamily="34" charset="0"/>
              <a:buChar char="•"/>
            </a:pPr>
            <a:r>
              <a:rPr lang="pt-BR" sz="2500" dirty="0">
                <a:solidFill>
                  <a:schemeClr val="accent5">
                    <a:lumMod val="75000"/>
                  </a:schemeClr>
                </a:solidFill>
                <a:cs typeface="Calibri"/>
              </a:rPr>
              <a:t>Art. 37, III e IV. Ficam revogados 6, 6º-A da EC 41 e 3º da EC 47</a:t>
            </a:r>
          </a:p>
          <a:p>
            <a:pPr marL="1371600" lvl="2" indent="-457200" algn="just">
              <a:spcAft>
                <a:spcPts val="600"/>
              </a:spcAft>
              <a:buFont typeface="Arial" panose="020B0604020202020204" pitchFamily="34" charset="0"/>
              <a:buChar char="•"/>
            </a:pPr>
            <a:r>
              <a:rPr lang="pt-BR" sz="2500" dirty="0">
                <a:solidFill>
                  <a:schemeClr val="accent5">
                    <a:lumMod val="75000"/>
                  </a:schemeClr>
                </a:solidFill>
                <a:cs typeface="Calibri"/>
              </a:rPr>
              <a:t>Art. 38, II, b e §2. Para Estados, DF e Municípios a EC vigora na data da respectiva lei que referende integralmente a revogação</a:t>
            </a:r>
          </a:p>
        </p:txBody>
      </p:sp>
    </p:spTree>
    <p:extLst>
      <p:ext uri="{BB962C8B-B14F-4D97-AF65-F5344CB8AC3E}">
        <p14:creationId xmlns:p14="http://schemas.microsoft.com/office/powerpoint/2010/main" val="342151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1000"/>
                                        <p:tgtEl>
                                          <p:spTgt spid="6">
                                            <p:txEl>
                                              <p:pRg st="3" end="3"/>
                                            </p:txEl>
                                          </p:spTgt>
                                        </p:tgtEl>
                                      </p:cBhvr>
                                    </p:animEffect>
                                    <p:anim calcmode="lin" valueType="num">
                                      <p:cBhvr>
                                        <p:cTn id="1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1000"/>
                                        <p:tgtEl>
                                          <p:spTgt spid="6">
                                            <p:txEl>
                                              <p:pRg st="4" end="4"/>
                                            </p:txEl>
                                          </p:spTgt>
                                        </p:tgtEl>
                                      </p:cBhvr>
                                    </p:animEffect>
                                    <p:anim calcmode="lin" valueType="num">
                                      <p:cBhvr>
                                        <p:cTn id="1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1000"/>
                                        <p:tgtEl>
                                          <p:spTgt spid="6">
                                            <p:txEl>
                                              <p:pRg st="5" end="5"/>
                                            </p:txEl>
                                          </p:spTgt>
                                        </p:tgtEl>
                                      </p:cBhvr>
                                    </p:animEffect>
                                    <p:anim calcmode="lin" valueType="num">
                                      <p:cBhvr>
                                        <p:cTn id="2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1000"/>
                                        <p:tgtEl>
                                          <p:spTgt spid="6">
                                            <p:txEl>
                                              <p:pRg st="6" end="6"/>
                                            </p:txEl>
                                          </p:spTgt>
                                        </p:tgtEl>
                                      </p:cBhvr>
                                    </p:animEffect>
                                    <p:anim calcmode="lin" valueType="num">
                                      <p:cBhvr>
                                        <p:cTn id="2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23850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404551" y="1219433"/>
            <a:ext cx="9382897" cy="1015663"/>
          </a:xfrm>
          <a:prstGeom prst="rect">
            <a:avLst/>
          </a:prstGeom>
          <a:noFill/>
        </p:spPr>
        <p:txBody>
          <a:bodyPr wrap="square" rtlCol="0">
            <a:spAutoFit/>
          </a:bodyPr>
          <a:lstStyle/>
          <a:p>
            <a:pPr algn="ctr"/>
            <a:endParaRPr lang="pt-BR" sz="3000" b="1" dirty="0">
              <a:solidFill>
                <a:schemeClr val="accent5">
                  <a:lumMod val="75000"/>
                </a:schemeClr>
              </a:solidFill>
            </a:endParaRPr>
          </a:p>
          <a:p>
            <a:pPr algn="ctr"/>
            <a:r>
              <a:rPr lang="pt-BR" sz="3000" b="1" dirty="0">
                <a:solidFill>
                  <a:schemeClr val="accent5">
                    <a:lumMod val="75000"/>
                  </a:schemeClr>
                </a:solidFill>
              </a:rPr>
              <a:t>O TRIBUNAL DE CONTAS E O RPPS</a:t>
            </a:r>
          </a:p>
        </p:txBody>
      </p:sp>
      <p:sp>
        <p:nvSpPr>
          <p:cNvPr id="6" name="CaixaDeTexto 5"/>
          <p:cNvSpPr txBox="1"/>
          <p:nvPr/>
        </p:nvSpPr>
        <p:spPr>
          <a:xfrm>
            <a:off x="1408843" y="1773431"/>
            <a:ext cx="9382897" cy="3554819"/>
          </a:xfrm>
          <a:prstGeom prst="rect">
            <a:avLst/>
          </a:prstGeom>
          <a:noFill/>
        </p:spPr>
        <p:txBody>
          <a:bodyPr wrap="square" rtlCol="0" anchor="t">
            <a:spAutoFit/>
          </a:bodyPr>
          <a:lstStyle/>
          <a:p>
            <a:pPr algn="just">
              <a:spcAft>
                <a:spcPts val="1800"/>
              </a:spcAft>
            </a:pPr>
            <a:endParaRPr lang="pt-BR" sz="2500" dirty="0">
              <a:solidFill>
                <a:schemeClr val="accent5">
                  <a:lumMod val="75000"/>
                </a:schemeClr>
              </a:solidFill>
            </a:endParaRPr>
          </a:p>
          <a:p>
            <a:pPr algn="just">
              <a:spcAft>
                <a:spcPts val="1800"/>
              </a:spcAft>
            </a:pPr>
            <a:r>
              <a:rPr lang="pt-BR" sz="2500" dirty="0">
                <a:solidFill>
                  <a:schemeClr val="accent5">
                    <a:lumMod val="75000"/>
                  </a:schemeClr>
                </a:solidFill>
              </a:rPr>
              <a:t>Introdução</a:t>
            </a:r>
          </a:p>
          <a:p>
            <a:pPr algn="just">
              <a:spcAft>
                <a:spcPts val="1800"/>
              </a:spcAft>
            </a:pPr>
            <a:r>
              <a:rPr lang="pt-BR" sz="2500" dirty="0">
                <a:solidFill>
                  <a:schemeClr val="accent5">
                    <a:lumMod val="75000"/>
                  </a:schemeClr>
                </a:solidFill>
              </a:rPr>
              <a:t>Os proventos e a contribuição previdenciária (Tese de RG 163 do STF)</a:t>
            </a:r>
          </a:p>
          <a:p>
            <a:pPr algn="just">
              <a:spcAft>
                <a:spcPts val="1800"/>
              </a:spcAft>
            </a:pPr>
            <a:r>
              <a:rPr lang="pt-BR" sz="2500" dirty="0">
                <a:solidFill>
                  <a:schemeClr val="accent5">
                    <a:lumMod val="75000"/>
                  </a:schemeClr>
                </a:solidFill>
              </a:rPr>
              <a:t>Aposentadoria: as regras de ingresso</a:t>
            </a:r>
          </a:p>
          <a:p>
            <a:pPr algn="just">
              <a:spcAft>
                <a:spcPts val="1800"/>
              </a:spcAft>
            </a:pPr>
            <a:r>
              <a:rPr lang="pt-BR" sz="2500" dirty="0">
                <a:solidFill>
                  <a:schemeClr val="accent5">
                    <a:lumMod val="75000"/>
                  </a:schemeClr>
                </a:solidFill>
              </a:rPr>
              <a:t>A apreciação das aposentadorias e pensões no TCE-PR</a:t>
            </a:r>
          </a:p>
          <a:p>
            <a:pPr algn="just">
              <a:spcAft>
                <a:spcPts val="1800"/>
              </a:spcAft>
            </a:pPr>
            <a:r>
              <a:rPr lang="pt-BR" sz="2500" dirty="0">
                <a:solidFill>
                  <a:schemeClr val="accent5">
                    <a:lumMod val="75000"/>
                  </a:schemeClr>
                </a:solidFill>
              </a:rPr>
              <a:t>Algumas das novidades/curiosidades</a:t>
            </a:r>
          </a:p>
        </p:txBody>
      </p:sp>
    </p:spTree>
    <p:extLst>
      <p:ext uri="{BB962C8B-B14F-4D97-AF65-F5344CB8AC3E}">
        <p14:creationId xmlns:p14="http://schemas.microsoft.com/office/powerpoint/2010/main" val="3656631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404551" y="1219433"/>
            <a:ext cx="9382897" cy="1015663"/>
          </a:xfrm>
          <a:prstGeom prst="rect">
            <a:avLst/>
          </a:prstGeom>
          <a:noFill/>
        </p:spPr>
        <p:txBody>
          <a:bodyPr wrap="square" rtlCol="0">
            <a:spAutoFit/>
          </a:bodyPr>
          <a:lstStyle/>
          <a:p>
            <a:pPr algn="ctr"/>
            <a:endParaRPr lang="pt-BR" sz="3000" b="1" dirty="0">
              <a:solidFill>
                <a:schemeClr val="accent5">
                  <a:lumMod val="75000"/>
                </a:schemeClr>
              </a:solidFill>
            </a:endParaRPr>
          </a:p>
          <a:p>
            <a:pPr algn="ctr"/>
            <a:r>
              <a:rPr lang="pt-BR" sz="3000" b="1" dirty="0">
                <a:solidFill>
                  <a:schemeClr val="accent5">
                    <a:lumMod val="75000"/>
                  </a:schemeClr>
                </a:solidFill>
              </a:rPr>
              <a:t>O TRIBUNAL DE CONTAS E O RPPS</a:t>
            </a:r>
          </a:p>
        </p:txBody>
      </p:sp>
      <p:sp>
        <p:nvSpPr>
          <p:cNvPr id="6" name="CaixaDeTexto 5"/>
          <p:cNvSpPr txBox="1"/>
          <p:nvPr/>
        </p:nvSpPr>
        <p:spPr>
          <a:xfrm>
            <a:off x="1408843" y="1773431"/>
            <a:ext cx="9382897" cy="4170372"/>
          </a:xfrm>
          <a:prstGeom prst="rect">
            <a:avLst/>
          </a:prstGeom>
          <a:noFill/>
        </p:spPr>
        <p:txBody>
          <a:bodyPr wrap="square" rtlCol="0" anchor="t">
            <a:spAutoFit/>
          </a:bodyPr>
          <a:lstStyle/>
          <a:p>
            <a:pPr algn="just">
              <a:spcAft>
                <a:spcPts val="1800"/>
              </a:spcAft>
            </a:pPr>
            <a:endParaRPr lang="pt-BR" sz="2500" dirty="0">
              <a:solidFill>
                <a:schemeClr val="accent5">
                  <a:lumMod val="75000"/>
                </a:schemeClr>
              </a:solidFill>
            </a:endParaRPr>
          </a:p>
          <a:p>
            <a:pPr algn="just">
              <a:spcAft>
                <a:spcPts val="1800"/>
              </a:spcAft>
            </a:pPr>
            <a:r>
              <a:rPr lang="pt-BR" sz="2500" dirty="0">
                <a:solidFill>
                  <a:schemeClr val="accent5">
                    <a:lumMod val="75000"/>
                  </a:schemeClr>
                </a:solidFill>
              </a:rPr>
              <a:t>Algumas premissas da apresentação:</a:t>
            </a:r>
          </a:p>
          <a:p>
            <a:pPr lvl="1" algn="just">
              <a:spcAft>
                <a:spcPts val="1800"/>
              </a:spcAft>
            </a:pPr>
            <a:r>
              <a:rPr lang="pt-BR" sz="2500" dirty="0">
                <a:solidFill>
                  <a:schemeClr val="accent5">
                    <a:lumMod val="75000"/>
                  </a:schemeClr>
                </a:solidFill>
              </a:rPr>
              <a:t>Não tenho objetivo de fechar questão</a:t>
            </a:r>
          </a:p>
          <a:p>
            <a:pPr lvl="1" algn="just">
              <a:spcAft>
                <a:spcPts val="1800"/>
              </a:spcAft>
            </a:pPr>
            <a:r>
              <a:rPr lang="pt-BR" sz="2500" dirty="0">
                <a:solidFill>
                  <a:schemeClr val="accent5">
                    <a:lumMod val="75000"/>
                  </a:schemeClr>
                </a:solidFill>
              </a:rPr>
              <a:t>A abordagem, de maneira geral:</a:t>
            </a:r>
          </a:p>
          <a:p>
            <a:pPr lvl="2" algn="just">
              <a:spcAft>
                <a:spcPts val="1800"/>
              </a:spcAft>
            </a:pPr>
            <a:r>
              <a:rPr lang="pt-BR" sz="2500" dirty="0">
                <a:solidFill>
                  <a:schemeClr val="accent5">
                    <a:lumMod val="75000"/>
                  </a:schemeClr>
                </a:solidFill>
              </a:rPr>
              <a:t>na esteira dos </a:t>
            </a:r>
            <a:r>
              <a:rPr lang="pt-BR" sz="2500" dirty="0" err="1">
                <a:solidFill>
                  <a:schemeClr val="accent5">
                    <a:lumMod val="75000"/>
                  </a:schemeClr>
                </a:solidFill>
              </a:rPr>
              <a:t>TCs</a:t>
            </a:r>
            <a:r>
              <a:rPr lang="pt-BR" sz="2500" dirty="0">
                <a:solidFill>
                  <a:schemeClr val="accent5">
                    <a:lumMod val="75000"/>
                  </a:schemeClr>
                </a:solidFill>
              </a:rPr>
              <a:t>, especialmente do TCE-PR</a:t>
            </a:r>
          </a:p>
          <a:p>
            <a:pPr lvl="2" algn="just">
              <a:spcAft>
                <a:spcPts val="1800"/>
              </a:spcAft>
            </a:pPr>
            <a:r>
              <a:rPr lang="pt-BR" sz="2500" dirty="0">
                <a:solidFill>
                  <a:schemeClr val="accent5">
                    <a:lumMod val="75000"/>
                  </a:schemeClr>
                </a:solidFill>
              </a:rPr>
              <a:t>considerando o sistema vigente e a proposta</a:t>
            </a:r>
          </a:p>
          <a:p>
            <a:pPr lvl="2" algn="just">
              <a:spcAft>
                <a:spcPts val="1800"/>
              </a:spcAft>
            </a:pPr>
            <a:r>
              <a:rPr lang="pt-BR" sz="2500" dirty="0">
                <a:solidFill>
                  <a:schemeClr val="accent5">
                    <a:lumMod val="75000"/>
                  </a:schemeClr>
                </a:solidFill>
              </a:rPr>
              <a:t>voltada, especialmente, para as regras de transição</a:t>
            </a:r>
          </a:p>
        </p:txBody>
      </p:sp>
    </p:spTree>
    <p:extLst>
      <p:ext uri="{BB962C8B-B14F-4D97-AF65-F5344CB8AC3E}">
        <p14:creationId xmlns:p14="http://schemas.microsoft.com/office/powerpoint/2010/main" val="135823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3" end="3"/>
                                            </p:txEl>
                                          </p:spTgt>
                                        </p:tgtEl>
                                        <p:attrNameLst>
                                          <p:attrName>style.visibility</p:attrName>
                                        </p:attrNameLst>
                                      </p:cBhvr>
                                      <p:to>
                                        <p:strVal val="visible"/>
                                      </p:to>
                                    </p:set>
                                    <p:animEffect transition="in" filter="fade">
                                      <p:cBhvr>
                                        <p:cTn id="14" dur="1000"/>
                                        <p:tgtEl>
                                          <p:spTgt spid="6">
                                            <p:txEl>
                                              <p:pRg st="3" end="3"/>
                                            </p:txEl>
                                          </p:spTgt>
                                        </p:tgtEl>
                                      </p:cBhvr>
                                    </p:animEffect>
                                    <p:anim calcmode="lin" valueType="num">
                                      <p:cBhvr>
                                        <p:cTn id="1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3" end="3"/>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1000"/>
                                        <p:tgtEl>
                                          <p:spTgt spid="6">
                                            <p:txEl>
                                              <p:pRg st="4" end="4"/>
                                            </p:txEl>
                                          </p:spTgt>
                                        </p:tgtEl>
                                      </p:cBhvr>
                                    </p:animEffect>
                                    <p:anim calcmode="lin" valueType="num">
                                      <p:cBhvr>
                                        <p:cTn id="2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1000"/>
                                        <p:tgtEl>
                                          <p:spTgt spid="6">
                                            <p:txEl>
                                              <p:pRg st="5" end="5"/>
                                            </p:txEl>
                                          </p:spTgt>
                                        </p:tgtEl>
                                      </p:cBhvr>
                                    </p:animEffect>
                                    <p:anim calcmode="lin" valueType="num">
                                      <p:cBhvr>
                                        <p:cTn id="2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animEffect transition="in" filter="fade">
                                      <p:cBhvr>
                                        <p:cTn id="29" dur="1000"/>
                                        <p:tgtEl>
                                          <p:spTgt spid="6">
                                            <p:txEl>
                                              <p:pRg st="6" end="6"/>
                                            </p:txEl>
                                          </p:spTgt>
                                        </p:tgtEl>
                                      </p:cBhvr>
                                    </p:animEffect>
                                    <p:anim calcmode="lin" valueType="num">
                                      <p:cBhvr>
                                        <p:cTn id="3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404551" y="1219433"/>
            <a:ext cx="9382897" cy="553998"/>
          </a:xfrm>
          <a:prstGeom prst="rect">
            <a:avLst/>
          </a:prstGeom>
          <a:noFill/>
        </p:spPr>
        <p:txBody>
          <a:bodyPr wrap="square" rtlCol="0">
            <a:spAutoFit/>
          </a:bodyPr>
          <a:lstStyle/>
          <a:p>
            <a:pPr algn="ctr"/>
            <a:r>
              <a:rPr lang="pt-BR" sz="3000" b="1" dirty="0">
                <a:solidFill>
                  <a:schemeClr val="accent5">
                    <a:lumMod val="75000"/>
                  </a:schemeClr>
                </a:solidFill>
              </a:rPr>
              <a:t>O TRIBUNAL DE CONTAS E O RPPS</a:t>
            </a:r>
          </a:p>
        </p:txBody>
      </p:sp>
      <p:sp>
        <p:nvSpPr>
          <p:cNvPr id="6" name="CaixaDeTexto 5"/>
          <p:cNvSpPr txBox="1"/>
          <p:nvPr/>
        </p:nvSpPr>
        <p:spPr>
          <a:xfrm>
            <a:off x="1404550" y="1910591"/>
            <a:ext cx="9382897" cy="1785104"/>
          </a:xfrm>
          <a:prstGeom prst="rect">
            <a:avLst/>
          </a:prstGeom>
          <a:noFill/>
        </p:spPr>
        <p:txBody>
          <a:bodyPr wrap="square" rtlCol="0" anchor="t">
            <a:spAutoFit/>
          </a:bodyPr>
          <a:lstStyle/>
          <a:p>
            <a:pPr algn="just">
              <a:spcAft>
                <a:spcPts val="600"/>
              </a:spcAft>
            </a:pPr>
            <a:r>
              <a:rPr lang="pt-BR" sz="2500" b="1" dirty="0">
                <a:solidFill>
                  <a:schemeClr val="accent5">
                    <a:lumMod val="75000"/>
                  </a:schemeClr>
                </a:solidFill>
              </a:rPr>
              <a:t>Os </a:t>
            </a:r>
            <a:r>
              <a:rPr lang="pt-BR" sz="2500" b="1" dirty="0" err="1">
                <a:solidFill>
                  <a:schemeClr val="accent5">
                    <a:lumMod val="75000"/>
                  </a:schemeClr>
                </a:solidFill>
              </a:rPr>
              <a:t>TCs</a:t>
            </a:r>
            <a:endParaRPr lang="pt-BR" sz="2500" b="1" dirty="0">
              <a:solidFill>
                <a:schemeClr val="accent5">
                  <a:lumMod val="75000"/>
                </a:schemeClr>
              </a:solidFill>
            </a:endParaRPr>
          </a:p>
          <a:p>
            <a:pPr marL="457200" indent="-457200" algn="just">
              <a:spcAft>
                <a:spcPts val="600"/>
              </a:spcAft>
              <a:buFont typeface="Arial" panose="020B0604020202020204" pitchFamily="34" charset="0"/>
              <a:buChar char="•"/>
            </a:pPr>
            <a:r>
              <a:rPr lang="pt-BR" sz="2500" b="1" dirty="0">
                <a:solidFill>
                  <a:schemeClr val="accent5">
                    <a:lumMod val="75000"/>
                  </a:schemeClr>
                </a:solidFill>
              </a:rPr>
              <a:t>Apreciar</a:t>
            </a:r>
            <a:r>
              <a:rPr lang="pt-BR" sz="2500" dirty="0">
                <a:solidFill>
                  <a:schemeClr val="accent5">
                    <a:lumMod val="75000"/>
                  </a:schemeClr>
                </a:solidFill>
              </a:rPr>
              <a:t>, para fins de registro, </a:t>
            </a:r>
            <a:r>
              <a:rPr lang="pt-BR" sz="2500" b="1" dirty="0">
                <a:solidFill>
                  <a:schemeClr val="accent5">
                    <a:lumMod val="75000"/>
                  </a:schemeClr>
                </a:solidFill>
              </a:rPr>
              <a:t>a legalidade</a:t>
            </a:r>
            <a:r>
              <a:rPr lang="pt-BR" sz="2500" dirty="0">
                <a:solidFill>
                  <a:schemeClr val="accent5">
                    <a:lumMod val="75000"/>
                  </a:schemeClr>
                </a:solidFill>
              </a:rPr>
              <a:t>... das concessões de aposentadorias reformas e pensões</a:t>
            </a:r>
          </a:p>
          <a:p>
            <a:pPr marL="457200" indent="-457200" algn="just">
              <a:spcAft>
                <a:spcPts val="600"/>
              </a:spcAft>
              <a:buFont typeface="Arial" panose="020B0604020202020204" pitchFamily="34" charset="0"/>
              <a:buChar char="•"/>
            </a:pPr>
            <a:r>
              <a:rPr lang="pt-BR" sz="2500" dirty="0">
                <a:solidFill>
                  <a:schemeClr val="accent5">
                    <a:lumMod val="75000"/>
                  </a:schemeClr>
                </a:solidFill>
              </a:rPr>
              <a:t>realizar, por iniciativa própria, inspeções e auditorias CFOOP</a:t>
            </a:r>
          </a:p>
        </p:txBody>
      </p:sp>
      <p:sp>
        <p:nvSpPr>
          <p:cNvPr id="7" name="CaixaDeTexto 6">
            <a:extLst>
              <a:ext uri="{FF2B5EF4-FFF2-40B4-BE49-F238E27FC236}">
                <a16:creationId xmlns:a16="http://schemas.microsoft.com/office/drawing/2014/main" xmlns="" id="{31F426E3-6A12-4BD4-A940-1A414F4E658B}"/>
              </a:ext>
            </a:extLst>
          </p:cNvPr>
          <p:cNvSpPr txBox="1"/>
          <p:nvPr/>
        </p:nvSpPr>
        <p:spPr>
          <a:xfrm>
            <a:off x="1404550" y="3832855"/>
            <a:ext cx="9382897" cy="1862048"/>
          </a:xfrm>
          <a:prstGeom prst="rect">
            <a:avLst/>
          </a:prstGeom>
          <a:noFill/>
        </p:spPr>
        <p:txBody>
          <a:bodyPr wrap="square" rtlCol="0" anchor="t">
            <a:spAutoFit/>
          </a:bodyPr>
          <a:lstStyle/>
          <a:p>
            <a:pPr algn="just">
              <a:spcAft>
                <a:spcPts val="600"/>
              </a:spcAft>
            </a:pPr>
            <a:r>
              <a:rPr lang="pt-BR" sz="2500" b="1" dirty="0">
                <a:solidFill>
                  <a:schemeClr val="accent5">
                    <a:lumMod val="75000"/>
                  </a:schemeClr>
                </a:solidFill>
              </a:rPr>
              <a:t>O RPPS</a:t>
            </a:r>
          </a:p>
          <a:p>
            <a:pPr marL="457200" indent="-457200" algn="just">
              <a:spcAft>
                <a:spcPts val="600"/>
              </a:spcAft>
              <a:buFont typeface="Arial" panose="020B0604020202020204" pitchFamily="34" charset="0"/>
              <a:buChar char="•"/>
            </a:pPr>
            <a:r>
              <a:rPr lang="pt-BR" sz="2500" dirty="0">
                <a:solidFill>
                  <a:schemeClr val="accent5">
                    <a:lumMod val="75000"/>
                  </a:schemeClr>
                </a:solidFill>
              </a:rPr>
              <a:t>Financiamento do sistema</a:t>
            </a:r>
          </a:p>
          <a:p>
            <a:pPr marL="914400" lvl="1" indent="-457200" algn="just">
              <a:spcAft>
                <a:spcPts val="600"/>
              </a:spcAft>
              <a:buFont typeface="Arial" panose="020B0604020202020204" pitchFamily="34" charset="0"/>
              <a:buChar char="•"/>
            </a:pPr>
            <a:r>
              <a:rPr lang="pt-BR" sz="2500" dirty="0">
                <a:solidFill>
                  <a:schemeClr val="accent5">
                    <a:lumMod val="75000"/>
                  </a:schemeClr>
                </a:solidFill>
              </a:rPr>
              <a:t>Gestão de receitas, despesas e patrimônio</a:t>
            </a:r>
          </a:p>
          <a:p>
            <a:pPr algn="just">
              <a:spcAft>
                <a:spcPts val="600"/>
              </a:spcAft>
            </a:pPr>
            <a:endParaRPr lang="pt-BR" sz="2500" dirty="0">
              <a:solidFill>
                <a:schemeClr val="accent5">
                  <a:lumMod val="75000"/>
                </a:schemeClr>
              </a:solidFill>
            </a:endParaRPr>
          </a:p>
        </p:txBody>
      </p:sp>
    </p:spTree>
    <p:extLst>
      <p:ext uri="{BB962C8B-B14F-4D97-AF65-F5344CB8AC3E}">
        <p14:creationId xmlns:p14="http://schemas.microsoft.com/office/powerpoint/2010/main" val="1770831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2"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6" grpId="2"/>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404551" y="1219433"/>
            <a:ext cx="9382897" cy="553998"/>
          </a:xfrm>
          <a:prstGeom prst="rect">
            <a:avLst/>
          </a:prstGeom>
          <a:noFill/>
        </p:spPr>
        <p:txBody>
          <a:bodyPr wrap="square" rtlCol="0">
            <a:spAutoFit/>
          </a:bodyPr>
          <a:lstStyle/>
          <a:p>
            <a:pPr algn="ctr"/>
            <a:r>
              <a:rPr lang="pt-BR" sz="3000" b="1" dirty="0">
                <a:solidFill>
                  <a:schemeClr val="accent5">
                    <a:lumMod val="75000"/>
                  </a:schemeClr>
                </a:solidFill>
              </a:rPr>
              <a:t>O TRIBUNAL DE CONTAS E O RPPS</a:t>
            </a:r>
          </a:p>
        </p:txBody>
      </p:sp>
      <p:sp>
        <p:nvSpPr>
          <p:cNvPr id="6" name="CaixaDeTexto 5"/>
          <p:cNvSpPr txBox="1"/>
          <p:nvPr/>
        </p:nvSpPr>
        <p:spPr>
          <a:xfrm>
            <a:off x="1404550" y="1910591"/>
            <a:ext cx="9382897" cy="3247043"/>
          </a:xfrm>
          <a:prstGeom prst="rect">
            <a:avLst/>
          </a:prstGeom>
          <a:noFill/>
        </p:spPr>
        <p:txBody>
          <a:bodyPr wrap="square" rtlCol="0" anchor="t">
            <a:spAutoFit/>
          </a:bodyPr>
          <a:lstStyle/>
          <a:p>
            <a:pPr algn="just">
              <a:spcAft>
                <a:spcPts val="600"/>
              </a:spcAft>
            </a:pPr>
            <a:r>
              <a:rPr lang="pt-BR" sz="2500" b="1" dirty="0">
                <a:solidFill>
                  <a:schemeClr val="accent5">
                    <a:lumMod val="75000"/>
                  </a:schemeClr>
                </a:solidFill>
              </a:rPr>
              <a:t>Apreciar a legalidade e fiscalizar (auditorias, </a:t>
            </a:r>
            <a:r>
              <a:rPr lang="pt-BR" sz="2500" b="1" dirty="0" err="1">
                <a:solidFill>
                  <a:schemeClr val="accent5">
                    <a:lumMod val="75000"/>
                  </a:schemeClr>
                </a:solidFill>
              </a:rPr>
              <a:t>etc</a:t>
            </a:r>
            <a:r>
              <a:rPr lang="pt-BR" sz="2500" b="1" dirty="0">
                <a:solidFill>
                  <a:schemeClr val="accent5">
                    <a:lumMod val="75000"/>
                  </a:schemeClr>
                </a:solidFill>
              </a:rPr>
              <a:t>)</a:t>
            </a:r>
          </a:p>
          <a:p>
            <a:pPr algn="just">
              <a:spcAft>
                <a:spcPts val="600"/>
              </a:spcAft>
            </a:pPr>
            <a:endParaRPr lang="pt-BR" sz="2500" dirty="0">
              <a:solidFill>
                <a:schemeClr val="accent5">
                  <a:lumMod val="75000"/>
                </a:schemeClr>
              </a:solidFill>
            </a:endParaRPr>
          </a:p>
          <a:p>
            <a:pPr marL="457200" indent="-457200" algn="just">
              <a:spcAft>
                <a:spcPts val="600"/>
              </a:spcAft>
              <a:buFont typeface="Arial" panose="020B0604020202020204" pitchFamily="34" charset="0"/>
              <a:buChar char="•"/>
            </a:pPr>
            <a:r>
              <a:rPr lang="pt-BR" sz="2500" dirty="0">
                <a:solidFill>
                  <a:schemeClr val="accent5">
                    <a:lumMod val="75000"/>
                  </a:schemeClr>
                </a:solidFill>
              </a:rPr>
              <a:t>Requisitos de elegibilidade</a:t>
            </a:r>
          </a:p>
          <a:p>
            <a:pPr marL="457200" indent="-457200" algn="just">
              <a:spcAft>
                <a:spcPts val="600"/>
              </a:spcAft>
              <a:buFont typeface="Arial" panose="020B0604020202020204" pitchFamily="34" charset="0"/>
              <a:buChar char="•"/>
            </a:pPr>
            <a:endParaRPr lang="pt-BR" sz="2500" dirty="0">
              <a:solidFill>
                <a:schemeClr val="accent5">
                  <a:lumMod val="75000"/>
                </a:schemeClr>
              </a:solidFill>
            </a:endParaRPr>
          </a:p>
          <a:p>
            <a:pPr marL="457200" indent="-457200" algn="just">
              <a:spcAft>
                <a:spcPts val="600"/>
              </a:spcAft>
              <a:buFont typeface="Arial" panose="020B0604020202020204" pitchFamily="34" charset="0"/>
              <a:buChar char="•"/>
            </a:pPr>
            <a:r>
              <a:rPr lang="pt-BR" sz="2500" dirty="0">
                <a:solidFill>
                  <a:schemeClr val="accent5">
                    <a:lumMod val="75000"/>
                  </a:schemeClr>
                </a:solidFill>
              </a:rPr>
              <a:t>Composição dos proventos</a:t>
            </a:r>
          </a:p>
          <a:p>
            <a:pPr marL="457200" indent="-457200" algn="just">
              <a:spcAft>
                <a:spcPts val="600"/>
              </a:spcAft>
              <a:buFont typeface="Arial" panose="020B0604020202020204" pitchFamily="34" charset="0"/>
              <a:buChar char="•"/>
            </a:pPr>
            <a:endParaRPr lang="pt-BR" sz="2500" dirty="0">
              <a:solidFill>
                <a:schemeClr val="accent5">
                  <a:lumMod val="75000"/>
                </a:schemeClr>
              </a:solidFill>
            </a:endParaRPr>
          </a:p>
          <a:p>
            <a:pPr marL="457200" indent="-457200" algn="just">
              <a:spcAft>
                <a:spcPts val="600"/>
              </a:spcAft>
              <a:buFont typeface="Arial" panose="020B0604020202020204" pitchFamily="34" charset="0"/>
              <a:buChar char="•"/>
            </a:pPr>
            <a:r>
              <a:rPr lang="pt-BR" sz="2500" dirty="0">
                <a:solidFill>
                  <a:schemeClr val="accent5">
                    <a:lumMod val="75000"/>
                  </a:schemeClr>
                </a:solidFill>
              </a:rPr>
              <a:t>Gestão da receita, patrimônio e despesas</a:t>
            </a:r>
          </a:p>
        </p:txBody>
      </p:sp>
    </p:spTree>
    <p:extLst>
      <p:ext uri="{BB962C8B-B14F-4D97-AF65-F5344CB8AC3E}">
        <p14:creationId xmlns:p14="http://schemas.microsoft.com/office/powerpoint/2010/main" val="28009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barn(inVertical)">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barn(inVertical)">
                                      <p:cBhvr>
                                        <p:cTn id="12" dur="500"/>
                                        <p:tgtEl>
                                          <p:spTgt spid="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barn(inVertical)">
                                      <p:cBhvr>
                                        <p:cTn id="1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OS PROVENTOS E A CONTRIBUIÇÃO PREVIDENCIÁRIA</a:t>
            </a:r>
          </a:p>
        </p:txBody>
      </p:sp>
      <p:sp>
        <p:nvSpPr>
          <p:cNvPr id="6" name="CaixaDeTexto 5"/>
          <p:cNvSpPr txBox="1"/>
          <p:nvPr/>
        </p:nvSpPr>
        <p:spPr>
          <a:xfrm>
            <a:off x="753978" y="1842558"/>
            <a:ext cx="10684041" cy="4247317"/>
          </a:xfrm>
          <a:prstGeom prst="rect">
            <a:avLst/>
          </a:prstGeom>
          <a:noFill/>
        </p:spPr>
        <p:txBody>
          <a:bodyPr wrap="square" rtlCol="0">
            <a:spAutoFit/>
          </a:bodyPr>
          <a:lstStyle/>
          <a:p>
            <a:pPr algn="just">
              <a:spcAft>
                <a:spcPts val="600"/>
              </a:spcAft>
            </a:pPr>
            <a:r>
              <a:rPr lang="pt-BR" sz="2500" b="1" dirty="0">
                <a:solidFill>
                  <a:schemeClr val="accent5">
                    <a:lumMod val="75000"/>
                  </a:schemeClr>
                </a:solidFill>
              </a:rPr>
              <a:t>STF – Repercussão Geral</a:t>
            </a:r>
          </a:p>
          <a:p>
            <a:pPr algn="just">
              <a:spcAft>
                <a:spcPts val="600"/>
              </a:spcAft>
            </a:pPr>
            <a:r>
              <a:rPr lang="pt-BR" sz="2500" dirty="0">
                <a:solidFill>
                  <a:schemeClr val="accent1">
                    <a:lumMod val="50000"/>
                  </a:schemeClr>
                </a:solidFill>
              </a:rPr>
              <a:t>Não incide contribuição previdenciária sobre verba não incorporável aos proventos de aposentadoria do servidor público, tais como terço de férias, serviços extraordinários, adicional noturno e adicional de insalubridade. (Tese 163, RE 593068)</a:t>
            </a:r>
            <a:r>
              <a:rPr lang="pt-BR" sz="2500" dirty="0">
                <a:solidFill>
                  <a:schemeClr val="accent5">
                    <a:lumMod val="75000"/>
                  </a:schemeClr>
                </a:solidFill>
              </a:rPr>
              <a:t>.</a:t>
            </a:r>
          </a:p>
          <a:p>
            <a:pPr marL="342900" indent="-342900" algn="just">
              <a:spcAft>
                <a:spcPts val="600"/>
              </a:spcAft>
              <a:buFont typeface="Arial" panose="020B0604020202020204" pitchFamily="34" charset="0"/>
              <a:buChar char="•"/>
            </a:pPr>
            <a:r>
              <a:rPr lang="pt-BR" sz="2500" dirty="0">
                <a:solidFill>
                  <a:schemeClr val="accent5">
                    <a:lumMod val="50000"/>
                  </a:schemeClr>
                </a:solidFill>
              </a:rPr>
              <a:t>Na prática, quais os impactos? </a:t>
            </a:r>
          </a:p>
          <a:p>
            <a:pPr marL="800100" lvl="1" indent="-342900" algn="just">
              <a:spcAft>
                <a:spcPts val="600"/>
              </a:spcAft>
              <a:buFont typeface="Arial" panose="020B0604020202020204" pitchFamily="34" charset="0"/>
              <a:buChar char="•"/>
            </a:pPr>
            <a:r>
              <a:rPr lang="pt-BR" sz="2500" dirty="0">
                <a:solidFill>
                  <a:schemeClr val="accent5">
                    <a:lumMod val="50000"/>
                  </a:schemeClr>
                </a:solidFill>
              </a:rPr>
              <a:t>As normas relativas a incidência de contribuição sobre verbas temporárias/transitórias são inválidas? </a:t>
            </a:r>
          </a:p>
          <a:p>
            <a:pPr marL="800100" lvl="1" indent="-342900" algn="just">
              <a:spcAft>
                <a:spcPts val="600"/>
              </a:spcAft>
              <a:buFont typeface="Arial" panose="020B0604020202020204" pitchFamily="34" charset="0"/>
              <a:buChar char="•"/>
            </a:pPr>
            <a:r>
              <a:rPr lang="pt-BR" sz="2500" dirty="0">
                <a:solidFill>
                  <a:schemeClr val="accent5">
                    <a:lumMod val="50000"/>
                  </a:schemeClr>
                </a:solidFill>
              </a:rPr>
              <a:t>Está absolutamente vedada a incorporação de verbas temporárias/transitórias aos proventos?</a:t>
            </a:r>
          </a:p>
        </p:txBody>
      </p:sp>
    </p:spTree>
    <p:extLst>
      <p:ext uri="{BB962C8B-B14F-4D97-AF65-F5344CB8AC3E}">
        <p14:creationId xmlns:p14="http://schemas.microsoft.com/office/powerpoint/2010/main" val="154058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ircle(in)">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fade">
                                      <p:cBhvr>
                                        <p:cTn id="29" dur="1000"/>
                                        <p:tgtEl>
                                          <p:spTgt spid="6">
                                            <p:txEl>
                                              <p:pRg st="4" end="4"/>
                                            </p:txEl>
                                          </p:spTgt>
                                        </p:tgtEl>
                                      </p:cBhvr>
                                    </p:animEffect>
                                    <p:anim calcmode="lin" valueType="num">
                                      <p:cBhvr>
                                        <p:cTn id="3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INCORPORAÇÃO AOS PROVENTOS E CONTRIBUIÇÃO</a:t>
            </a:r>
          </a:p>
        </p:txBody>
      </p:sp>
      <p:sp>
        <p:nvSpPr>
          <p:cNvPr id="6" name="CaixaDeTexto 5"/>
          <p:cNvSpPr txBox="1"/>
          <p:nvPr/>
        </p:nvSpPr>
        <p:spPr>
          <a:xfrm>
            <a:off x="753978" y="1910591"/>
            <a:ext cx="10684041" cy="4016484"/>
          </a:xfrm>
          <a:prstGeom prst="rect">
            <a:avLst/>
          </a:prstGeom>
          <a:noFill/>
        </p:spPr>
        <p:txBody>
          <a:bodyPr wrap="square" rtlCol="0">
            <a:spAutoFit/>
          </a:bodyPr>
          <a:lstStyle/>
          <a:p>
            <a:pPr algn="just">
              <a:spcAft>
                <a:spcPts val="600"/>
              </a:spcAft>
            </a:pPr>
            <a:r>
              <a:rPr lang="pt-BR" sz="2500" b="1" dirty="0">
                <a:solidFill>
                  <a:schemeClr val="accent5">
                    <a:lumMod val="75000"/>
                  </a:schemeClr>
                </a:solidFill>
              </a:rPr>
              <a:t>STF – Repercussão Geral</a:t>
            </a:r>
          </a:p>
          <a:p>
            <a:pPr marL="342900" indent="-342900" algn="just">
              <a:spcAft>
                <a:spcPts val="600"/>
              </a:spcAft>
              <a:buFont typeface="Arial" panose="020B0604020202020204" pitchFamily="34" charset="0"/>
              <a:buChar char="•"/>
            </a:pPr>
            <a:r>
              <a:rPr lang="pt-BR" sz="2500" dirty="0">
                <a:solidFill>
                  <a:schemeClr val="accent5">
                    <a:lumMod val="75000"/>
                  </a:schemeClr>
                </a:solidFill>
              </a:rPr>
              <a:t>O caso concreto: servidor federal</a:t>
            </a:r>
          </a:p>
          <a:p>
            <a:pPr marL="1257300" lvl="2" indent="-342900" algn="just">
              <a:spcAft>
                <a:spcPts val="600"/>
              </a:spcAft>
              <a:buFont typeface="Arial" panose="020B0604020202020204" pitchFamily="34" charset="0"/>
              <a:buChar char="•"/>
            </a:pPr>
            <a:r>
              <a:rPr lang="pt-BR" sz="2500" dirty="0">
                <a:solidFill>
                  <a:schemeClr val="accent5">
                    <a:lumMod val="75000"/>
                  </a:schemeClr>
                </a:solidFill>
              </a:rPr>
              <a:t>Lei 9783/99 revogada pela 10887/04, esta alterada pela 12618/12</a:t>
            </a:r>
          </a:p>
          <a:p>
            <a:pPr marL="1257300" lvl="2" indent="-342900" algn="just">
              <a:spcAft>
                <a:spcPts val="600"/>
              </a:spcAft>
              <a:buFont typeface="Arial" panose="020B0604020202020204" pitchFamily="34" charset="0"/>
              <a:buChar char="•"/>
            </a:pPr>
            <a:r>
              <a:rPr lang="pt-BR" sz="2500" dirty="0">
                <a:solidFill>
                  <a:schemeClr val="accent5">
                    <a:lumMod val="75000"/>
                  </a:schemeClr>
                </a:solidFill>
              </a:rPr>
              <a:t>Restituição do não prescrito</a:t>
            </a:r>
          </a:p>
          <a:p>
            <a:pPr marL="342900" indent="-342900" algn="just">
              <a:spcAft>
                <a:spcPts val="600"/>
              </a:spcAft>
              <a:buFont typeface="Arial" panose="020B0604020202020204" pitchFamily="34" charset="0"/>
              <a:buChar char="•"/>
            </a:pPr>
            <a:r>
              <a:rPr lang="pt-BR" sz="2500" dirty="0">
                <a:solidFill>
                  <a:schemeClr val="accent5">
                    <a:lumMod val="75000"/>
                  </a:schemeClr>
                </a:solidFill>
              </a:rPr>
              <a:t>A tese</a:t>
            </a:r>
          </a:p>
          <a:p>
            <a:pPr algn="just">
              <a:spcAft>
                <a:spcPts val="600"/>
              </a:spcAft>
            </a:pPr>
            <a:r>
              <a:rPr lang="pt-BR" sz="2500" dirty="0">
                <a:solidFill>
                  <a:schemeClr val="accent5">
                    <a:lumMod val="75000"/>
                  </a:schemeClr>
                </a:solidFill>
              </a:rPr>
              <a:t>RB: Veja, </a:t>
            </a:r>
            <a:r>
              <a:rPr lang="pt-BR" sz="2500" b="1" u="sng" dirty="0">
                <a:solidFill>
                  <a:schemeClr val="accent5">
                    <a:lumMod val="75000"/>
                  </a:schemeClr>
                </a:solidFill>
              </a:rPr>
              <a:t>a</a:t>
            </a:r>
            <a:r>
              <a:rPr lang="pt-BR" sz="2500" b="1" dirty="0">
                <a:solidFill>
                  <a:schemeClr val="accent5">
                    <a:lumMod val="75000"/>
                  </a:schemeClr>
                </a:solidFill>
              </a:rPr>
              <a:t> </a:t>
            </a:r>
            <a:r>
              <a:rPr lang="pt-BR" sz="2500" dirty="0">
                <a:solidFill>
                  <a:schemeClr val="accent5">
                    <a:lumMod val="75000"/>
                  </a:schemeClr>
                </a:solidFill>
              </a:rPr>
              <a:t>afirmação da </a:t>
            </a:r>
            <a:r>
              <a:rPr lang="pt-BR" sz="2500" b="1" u="sng" dirty="0">
                <a:solidFill>
                  <a:schemeClr val="accent5">
                    <a:lumMod val="75000"/>
                  </a:schemeClr>
                </a:solidFill>
              </a:rPr>
              <a:t>tese</a:t>
            </a:r>
            <a:r>
              <a:rPr lang="pt-BR" sz="2500" dirty="0">
                <a:solidFill>
                  <a:schemeClr val="accent5">
                    <a:lumMod val="75000"/>
                  </a:schemeClr>
                </a:solidFill>
              </a:rPr>
              <a:t> se refere ao passado, porque o caso </a:t>
            </a:r>
            <a:r>
              <a:rPr lang="pt-BR" sz="2500" b="1" u="sng" dirty="0">
                <a:solidFill>
                  <a:schemeClr val="accent5">
                    <a:lumMod val="75000"/>
                  </a:schemeClr>
                </a:solidFill>
              </a:rPr>
              <a:t>só se refere</a:t>
            </a:r>
            <a:r>
              <a:rPr lang="pt-BR" sz="2500" dirty="0">
                <a:solidFill>
                  <a:schemeClr val="accent5">
                    <a:lumMod val="75000"/>
                  </a:schemeClr>
                </a:solidFill>
              </a:rPr>
              <a:t> às situações anteriores </a:t>
            </a:r>
            <a:r>
              <a:rPr lang="pt-BR" sz="2500" b="1" dirty="0">
                <a:solidFill>
                  <a:schemeClr val="accent5">
                    <a:lumMod val="75000"/>
                  </a:schemeClr>
                </a:solidFill>
              </a:rPr>
              <a:t>à lei</a:t>
            </a:r>
            <a:r>
              <a:rPr lang="pt-BR" sz="2500" dirty="0">
                <a:solidFill>
                  <a:schemeClr val="accent5">
                    <a:lumMod val="75000"/>
                  </a:schemeClr>
                </a:solidFill>
              </a:rPr>
              <a:t> que disciplinou a matéria.</a:t>
            </a:r>
          </a:p>
          <a:p>
            <a:pPr algn="just">
              <a:spcAft>
                <a:spcPts val="600"/>
              </a:spcAft>
            </a:pPr>
            <a:r>
              <a:rPr lang="pt-BR" sz="2500" dirty="0">
                <a:solidFill>
                  <a:schemeClr val="accent5">
                    <a:lumMod val="75000"/>
                  </a:schemeClr>
                </a:solidFill>
              </a:rPr>
              <a:t>GM: ...é no período de 1999 a 2004, porque suponhamos que haja uma alteração na legislação sobre a incidência, e esse tema voltaria para ser discutido...</a:t>
            </a:r>
          </a:p>
        </p:txBody>
      </p:sp>
    </p:spTree>
    <p:extLst>
      <p:ext uri="{BB962C8B-B14F-4D97-AF65-F5344CB8AC3E}">
        <p14:creationId xmlns:p14="http://schemas.microsoft.com/office/powerpoint/2010/main" val="2299347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ircle(in)">
                                      <p:cBhvr>
                                        <p:cTn id="10" dur="20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1000"/>
                                        <p:tgtEl>
                                          <p:spTgt spid="6">
                                            <p:txEl>
                                              <p:pRg st="2" end="2"/>
                                            </p:txEl>
                                          </p:spTgt>
                                        </p:tgtEl>
                                      </p:cBhvr>
                                    </p:animEffect>
                                    <p:anim calcmode="lin" valueType="num">
                                      <p:cBhvr>
                                        <p:cTn id="1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circle(in)">
                                      <p:cBhvr>
                                        <p:cTn id="29" dur="2000"/>
                                        <p:tgtEl>
                                          <p:spTgt spid="6">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6">
                                            <p:txEl>
                                              <p:pRg st="5" end="5"/>
                                            </p:txEl>
                                          </p:spTgt>
                                        </p:tgtEl>
                                        <p:attrNameLst>
                                          <p:attrName>style.visibility</p:attrName>
                                        </p:attrNameLst>
                                      </p:cBhvr>
                                      <p:to>
                                        <p:strVal val="visible"/>
                                      </p:to>
                                    </p:set>
                                    <p:animEffect transition="in" filter="fade">
                                      <p:cBhvr>
                                        <p:cTn id="34" dur="1000"/>
                                        <p:tgtEl>
                                          <p:spTgt spid="6">
                                            <p:txEl>
                                              <p:pRg st="5" end="5"/>
                                            </p:txEl>
                                          </p:spTgt>
                                        </p:tgtEl>
                                      </p:cBhvr>
                                    </p:animEffect>
                                    <p:anim calcmode="lin" valueType="num">
                                      <p:cBhvr>
                                        <p:cTn id="3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animEffect transition="in" filter="fade">
                                      <p:cBhvr>
                                        <p:cTn id="39" dur="1000"/>
                                        <p:tgtEl>
                                          <p:spTgt spid="6">
                                            <p:txEl>
                                              <p:pRg st="6" end="6"/>
                                            </p:txEl>
                                          </p:spTgt>
                                        </p:tgtEl>
                                      </p:cBhvr>
                                    </p:animEffect>
                                    <p:anim calcmode="lin" valueType="num">
                                      <p:cBhvr>
                                        <p:cTn id="4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753978" y="1219433"/>
            <a:ext cx="10684041" cy="553998"/>
          </a:xfrm>
          <a:prstGeom prst="rect">
            <a:avLst/>
          </a:prstGeom>
          <a:noFill/>
        </p:spPr>
        <p:txBody>
          <a:bodyPr wrap="square" rtlCol="0">
            <a:spAutoFit/>
          </a:bodyPr>
          <a:lstStyle/>
          <a:p>
            <a:pPr algn="ctr"/>
            <a:r>
              <a:rPr lang="pt-BR" sz="3000" b="1" dirty="0">
                <a:solidFill>
                  <a:schemeClr val="accent5">
                    <a:lumMod val="75000"/>
                  </a:schemeClr>
                </a:solidFill>
              </a:rPr>
              <a:t>INCORPORAÇÃO AOS PROVENTOS E CONTRIBUIÇÃO</a:t>
            </a:r>
          </a:p>
        </p:txBody>
      </p:sp>
      <p:sp>
        <p:nvSpPr>
          <p:cNvPr id="6" name="CaixaDeTexto 5"/>
          <p:cNvSpPr txBox="1"/>
          <p:nvPr/>
        </p:nvSpPr>
        <p:spPr>
          <a:xfrm>
            <a:off x="753978" y="2230631"/>
            <a:ext cx="10684041" cy="3708708"/>
          </a:xfrm>
          <a:prstGeom prst="rect">
            <a:avLst/>
          </a:prstGeom>
          <a:noFill/>
        </p:spPr>
        <p:txBody>
          <a:bodyPr wrap="square" rtlCol="0">
            <a:spAutoFit/>
          </a:bodyPr>
          <a:lstStyle/>
          <a:p>
            <a:pPr algn="just">
              <a:spcAft>
                <a:spcPts val="600"/>
              </a:spcAft>
            </a:pPr>
            <a:r>
              <a:rPr lang="pt-BR" sz="2500" b="1" dirty="0">
                <a:solidFill>
                  <a:schemeClr val="accent5">
                    <a:lumMod val="75000"/>
                  </a:schemeClr>
                </a:solidFill>
              </a:rPr>
              <a:t>STF – Repercussão Geral, a atual e a “nova” previdência</a:t>
            </a:r>
          </a:p>
          <a:p>
            <a:pPr algn="just">
              <a:spcAft>
                <a:spcPts val="600"/>
              </a:spcAft>
            </a:pPr>
            <a:endParaRPr lang="pt-BR" sz="2500" dirty="0">
              <a:solidFill>
                <a:schemeClr val="accent1">
                  <a:lumMod val="50000"/>
                </a:schemeClr>
              </a:solidFill>
            </a:endParaRPr>
          </a:p>
          <a:p>
            <a:pPr marL="342900" indent="-342900" algn="just">
              <a:spcAft>
                <a:spcPts val="600"/>
              </a:spcAft>
              <a:buFont typeface="Arial" panose="020B0604020202020204" pitchFamily="34" charset="0"/>
              <a:buChar char="•"/>
            </a:pPr>
            <a:r>
              <a:rPr lang="pt-BR" sz="2500" dirty="0" err="1">
                <a:solidFill>
                  <a:schemeClr val="accent5">
                    <a:lumMod val="75000"/>
                  </a:schemeClr>
                </a:solidFill>
              </a:rPr>
              <a:t>Contributividade</a:t>
            </a:r>
            <a:endParaRPr lang="pt-BR" sz="2500" dirty="0">
              <a:solidFill>
                <a:schemeClr val="accent5">
                  <a:lumMod val="75000"/>
                </a:schemeClr>
              </a:solidFill>
            </a:endParaRPr>
          </a:p>
          <a:p>
            <a:pPr marL="342900" indent="-342900" algn="just">
              <a:spcAft>
                <a:spcPts val="600"/>
              </a:spcAft>
              <a:buFont typeface="Arial" panose="020B0604020202020204" pitchFamily="34" charset="0"/>
              <a:buChar char="•"/>
            </a:pPr>
            <a:endParaRPr lang="pt-BR" sz="2500" dirty="0">
              <a:solidFill>
                <a:schemeClr val="accent5">
                  <a:lumMod val="75000"/>
                </a:schemeClr>
              </a:solidFill>
            </a:endParaRPr>
          </a:p>
          <a:p>
            <a:pPr marL="342900" indent="-342900" algn="just">
              <a:spcAft>
                <a:spcPts val="600"/>
              </a:spcAft>
              <a:buFont typeface="Arial" panose="020B0604020202020204" pitchFamily="34" charset="0"/>
              <a:buChar char="•"/>
            </a:pPr>
            <a:r>
              <a:rPr lang="pt-BR" sz="2500" dirty="0">
                <a:solidFill>
                  <a:schemeClr val="accent5">
                    <a:lumMod val="75000"/>
                  </a:schemeClr>
                </a:solidFill>
              </a:rPr>
              <a:t>Condições/Vedações</a:t>
            </a:r>
          </a:p>
          <a:p>
            <a:pPr marL="800100" lvl="1" indent="-342900" algn="just">
              <a:spcAft>
                <a:spcPts val="600"/>
              </a:spcAft>
              <a:buFont typeface="Arial" panose="020B0604020202020204" pitchFamily="34" charset="0"/>
              <a:buChar char="•"/>
            </a:pPr>
            <a:r>
              <a:rPr lang="pt-BR" sz="2500" dirty="0">
                <a:solidFill>
                  <a:schemeClr val="accent5">
                    <a:lumMod val="75000"/>
                  </a:schemeClr>
                </a:solidFill>
              </a:rPr>
              <a:t>Regra permanente (média das remunerações/contribuições)</a:t>
            </a:r>
          </a:p>
          <a:p>
            <a:pPr marL="800100" lvl="1" indent="-342900" algn="just">
              <a:spcAft>
                <a:spcPts val="600"/>
              </a:spcAft>
              <a:buFont typeface="Arial" panose="020B0604020202020204" pitchFamily="34" charset="0"/>
              <a:buChar char="•"/>
            </a:pPr>
            <a:r>
              <a:rPr lang="pt-BR" sz="2500" dirty="0">
                <a:solidFill>
                  <a:schemeClr val="accent5">
                    <a:lumMod val="75000"/>
                  </a:schemeClr>
                </a:solidFill>
              </a:rPr>
              <a:t>Regras transitórias (média ou integralidade)</a:t>
            </a:r>
          </a:p>
          <a:p>
            <a:pPr algn="just">
              <a:spcAft>
                <a:spcPts val="600"/>
              </a:spcAft>
            </a:pPr>
            <a:endParaRPr lang="pt-BR" sz="2500" dirty="0">
              <a:solidFill>
                <a:schemeClr val="accent1">
                  <a:lumMod val="50000"/>
                </a:schemeClr>
              </a:solidFill>
            </a:endParaRPr>
          </a:p>
        </p:txBody>
      </p:sp>
    </p:spTree>
    <p:extLst>
      <p:ext uri="{BB962C8B-B14F-4D97-AF65-F5344CB8AC3E}">
        <p14:creationId xmlns:p14="http://schemas.microsoft.com/office/powerpoint/2010/main" val="3121131850"/>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1849</TotalTime>
  <Words>2021</Words>
  <Application>Microsoft Office PowerPoint</Application>
  <PresentationFormat>Widescreen</PresentationFormat>
  <Paragraphs>188</Paragraphs>
  <Slides>23</Slides>
  <Notes>14</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23</vt:i4>
      </vt:variant>
    </vt:vector>
  </HeadingPairs>
  <TitlesOfParts>
    <vt:vector size="28" baseType="lpstr">
      <vt:lpstr>Arial</vt:lpstr>
      <vt:lpstr>Calibri</vt:lpstr>
      <vt:lpstr>Calibri Light</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Usuário do Windows</dc:creator>
  <cp:lastModifiedBy>Acer</cp:lastModifiedBy>
  <cp:revision>94</cp:revision>
  <dcterms:created xsi:type="dcterms:W3CDTF">2019-05-07T17:44:33Z</dcterms:created>
  <dcterms:modified xsi:type="dcterms:W3CDTF">2019-07-08T00:15:22Z</dcterms:modified>
</cp:coreProperties>
</file>